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media/audio11.wav" ContentType="audio/x-wav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sldIdLst>
    <p:sldId id="256" r:id="rId2"/>
    <p:sldId id="274" r:id="rId3"/>
    <p:sldId id="257" r:id="rId4"/>
    <p:sldId id="258" r:id="rId5"/>
    <p:sldId id="259" r:id="rId6"/>
    <p:sldId id="260" r:id="rId7"/>
    <p:sldId id="264" r:id="rId8"/>
    <p:sldId id="271" r:id="rId9"/>
    <p:sldId id="272" r:id="rId10"/>
    <p:sldId id="263" r:id="rId11"/>
    <p:sldId id="261" r:id="rId12"/>
    <p:sldId id="269" r:id="rId13"/>
    <p:sldId id="262" r:id="rId14"/>
    <p:sldId id="270" r:id="rId15"/>
    <p:sldId id="268" r:id="rId16"/>
    <p:sldId id="267" r:id="rId17"/>
    <p:sldId id="265" r:id="rId18"/>
    <p:sldId id="295" r:id="rId19"/>
    <p:sldId id="294" r:id="rId20"/>
    <p:sldId id="296" r:id="rId21"/>
    <p:sldId id="297" r:id="rId22"/>
    <p:sldId id="298" r:id="rId23"/>
    <p:sldId id="273" r:id="rId24"/>
    <p:sldId id="291" r:id="rId25"/>
    <p:sldId id="292" r:id="rId26"/>
    <p:sldId id="275" r:id="rId27"/>
    <p:sldId id="289" r:id="rId28"/>
    <p:sldId id="290" r:id="rId29"/>
    <p:sldId id="276" r:id="rId30"/>
    <p:sldId id="277" r:id="rId31"/>
    <p:sldId id="278" r:id="rId32"/>
    <p:sldId id="293" r:id="rId33"/>
    <p:sldId id="281" r:id="rId34"/>
    <p:sldId id="279" r:id="rId35"/>
    <p:sldId id="280" r:id="rId36"/>
    <p:sldId id="282" r:id="rId37"/>
    <p:sldId id="283" r:id="rId38"/>
    <p:sldId id="284" r:id="rId39"/>
    <p:sldId id="285" r:id="rId40"/>
    <p:sldId id="287" r:id="rId41"/>
    <p:sldId id="286" r:id="rId42"/>
    <p:sldId id="305" r:id="rId43"/>
    <p:sldId id="307" r:id="rId44"/>
    <p:sldId id="306" r:id="rId45"/>
    <p:sldId id="288" r:id="rId46"/>
    <p:sldId id="301" r:id="rId47"/>
    <p:sldId id="302" r:id="rId48"/>
    <p:sldId id="299" r:id="rId49"/>
    <p:sldId id="300" r:id="rId50"/>
    <p:sldId id="304" r:id="rId5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0000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718" autoAdjust="0"/>
  </p:normalViewPr>
  <p:slideViewPr>
    <p:cSldViewPr snapToGrid="0">
      <p:cViewPr varScale="1">
        <p:scale>
          <a:sx n="70" d="100"/>
          <a:sy n="70" d="100"/>
        </p:scale>
        <p:origin x="-138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52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882376"/>
            <a:ext cx="747522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3869635"/>
            <a:ext cx="6575895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rgbClr val="FFFFFF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7D7F707-A9F4-41E4-BE04-EECC44B20A35}" type="datetimeFigureOut">
              <a:rPr lang="ru-RU" smtClean="0"/>
              <a:pPr/>
              <a:t>19.05.2022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4091874-B8DB-4008-9F94-B1D759798BF7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5" y="3733800"/>
            <a:ext cx="61722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611894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7F707-A9F4-41E4-BE04-EECC44B20A35}" type="datetimeFigureOut">
              <a:rPr lang="ru-RU" smtClean="0"/>
              <a:pPr/>
              <a:t>19.05.2022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91874-B8DB-4008-9F94-B1D759798BF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57739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62000"/>
            <a:ext cx="1743075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762000"/>
            <a:ext cx="5572125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7F707-A9F4-41E4-BE04-EECC44B20A35}" type="datetimeFigureOut">
              <a:rPr lang="ru-RU" smtClean="0"/>
              <a:pPr/>
              <a:t>19.05.2022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91874-B8DB-4008-9F94-B1D759798BF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30692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7F707-A9F4-41E4-BE04-EECC44B20A35}" type="datetimeFigureOut">
              <a:rPr lang="ru-RU" smtClean="0"/>
              <a:pPr/>
              <a:t>19.05.2022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91874-B8DB-4008-9F94-B1D759798BF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47268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4154520"/>
            <a:ext cx="6576822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7F707-A9F4-41E4-BE04-EECC44B20A35}" type="datetimeFigureOut">
              <a:rPr lang="ru-RU" smtClean="0"/>
              <a:pPr/>
              <a:t>19.05.2022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91874-B8DB-4008-9F94-B1D759798BF7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0" y="4020408"/>
            <a:ext cx="61722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51952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057399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7F707-A9F4-41E4-BE04-EECC44B20A35}" type="datetimeFigureOut">
              <a:rPr lang="ru-RU" smtClean="0"/>
              <a:pPr/>
              <a:t>19.05.2022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91874-B8DB-4008-9F94-B1D759798BF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29455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721483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2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7F707-A9F4-41E4-BE04-EECC44B20A35}" type="datetimeFigureOut">
              <a:rPr lang="ru-RU" smtClean="0"/>
              <a:pPr/>
              <a:t>19.05.2022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91874-B8DB-4008-9F94-B1D759798BF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0109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7F707-A9F4-41E4-BE04-EECC44B20A35}" type="datetimeFigureOut">
              <a:rPr lang="ru-RU" smtClean="0"/>
              <a:pPr/>
              <a:t>19.05.2022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91874-B8DB-4008-9F94-B1D759798BF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00369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7F707-A9F4-41E4-BE04-EECC44B20A35}" type="datetimeFigureOut">
              <a:rPr lang="ru-RU" smtClean="0"/>
              <a:pPr/>
              <a:t>19.05.2022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91874-B8DB-4008-9F94-B1D759798BF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82011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4" y="1097280"/>
            <a:ext cx="4149638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7F707-A9F4-41E4-BE04-EECC44B20A35}" type="datetimeFigureOut">
              <a:rPr lang="ru-RU" smtClean="0"/>
              <a:pPr/>
              <a:t>19.05.2022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91874-B8DB-4008-9F94-B1D759798BF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8312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07" y="1069847"/>
            <a:ext cx="4257703" cy="4645153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7F707-A9F4-41E4-BE04-EECC44B20A35}" type="datetimeFigureOut">
              <a:rPr lang="ru-RU" smtClean="0"/>
              <a:pPr/>
              <a:t>19.05.2022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91874-B8DB-4008-9F94-B1D759798BF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59116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80" y="182880"/>
            <a:ext cx="8778240" cy="649224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205740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7" y="6223829"/>
            <a:ext cx="1746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67D7F707-A9F4-41E4-BE04-EECC44B20A35}" type="datetimeFigureOut">
              <a:rPr lang="ru-RU" smtClean="0"/>
              <a:pPr/>
              <a:t>19.05.2022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1" y="6223829"/>
            <a:ext cx="3538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148" y="6223829"/>
            <a:ext cx="1279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54091874-B8DB-4008-9F94-B1D759798BF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17613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2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5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5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" Target="slide3.xml"/><Relationship Id="rId7" Type="http://schemas.openxmlformats.org/officeDocument/2006/relationships/slide" Target="slide11.xml"/><Relationship Id="rId2" Type="http://schemas.openxmlformats.org/officeDocument/2006/relationships/slide" Target="slide1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4.xml"/><Relationship Id="rId5" Type="http://schemas.openxmlformats.org/officeDocument/2006/relationships/slide" Target="slide45.xml"/><Relationship Id="rId4" Type="http://schemas.openxmlformats.org/officeDocument/2006/relationships/slide" Target="slide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5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50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2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2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2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3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3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3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3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3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3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3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4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41.xm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42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43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50.xm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4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6" Type="http://schemas.openxmlformats.org/officeDocument/2006/relationships/slide" Target="slide46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4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6" Type="http://schemas.openxmlformats.org/officeDocument/2006/relationships/slide" Target="slide4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7.jpeg"/><Relationship Id="rId2" Type="http://schemas.openxmlformats.org/officeDocument/2006/relationships/slide" Target="slide4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4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6" Type="http://schemas.openxmlformats.org/officeDocument/2006/relationships/slide" Target="slide49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5.jpeg"/><Relationship Id="rId2" Type="http://schemas.openxmlformats.org/officeDocument/2006/relationships/slide" Target="slide5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1.wav"/><Relationship Id="rId5" Type="http://schemas.openxmlformats.org/officeDocument/2006/relationships/image" Target="../media/image4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2800" spc="50" dirty="0" err="1" smtClean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00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Мультимедийная</a:t>
            </a:r>
            <a:r>
              <a:rPr lang="ru-RU" sz="2800" spc="50" dirty="0" smtClean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00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800" spc="50" dirty="0" smtClean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00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ИГРА </a:t>
            </a:r>
            <a:r>
              <a:rPr lang="ru-RU" sz="3600" spc="50" dirty="0" smtClean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3600" spc="50" dirty="0" smtClean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4400" spc="50" dirty="0" smtClean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00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 Щучьему веленью</a:t>
            </a:r>
            <a:endParaRPr lang="ru-RU" sz="4400" dirty="0">
              <a:ln w="11430">
                <a:solidFill>
                  <a:schemeClr val="accent1">
                    <a:lumMod val="60000"/>
                    <a:lumOff val="40000"/>
                  </a:schemeClr>
                </a:solidFill>
              </a:ln>
              <a:solidFill>
                <a:srgbClr val="000066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4035" y="4140501"/>
            <a:ext cx="3554223" cy="22719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0929" y="276310"/>
            <a:ext cx="1888926" cy="23611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82771" y="455158"/>
            <a:ext cx="1683754" cy="264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62100490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ОТГАДАЙ СКАЗОЧНОГО ГЕРОЯ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701880" y="1935906"/>
            <a:ext cx="3566160" cy="777240"/>
          </a:xfrm>
        </p:spPr>
        <p:txBody>
          <a:bodyPr/>
          <a:lstStyle/>
          <a:p>
            <a:pPr algn="ctr"/>
            <a:r>
              <a:rPr lang="ru-RU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ТРИ МЕДВЕДЯ</a:t>
            </a:r>
            <a:endParaRPr lang="ru-RU" dirty="0"/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34290" indent="0">
              <a:buNone/>
            </a:pPr>
            <a:r>
              <a:rPr lang="ru-RU" sz="2400" b="1" dirty="0" smtClean="0">
                <a:solidFill>
                  <a:schemeClr val="tx1"/>
                </a:solidFill>
              </a:rPr>
              <a:t>Возле </a:t>
            </a:r>
            <a:r>
              <a:rPr lang="ru-RU" sz="2400" b="1" dirty="0">
                <a:solidFill>
                  <a:schemeClr val="tx1"/>
                </a:solidFill>
              </a:rPr>
              <a:t>леса у опушки,</a:t>
            </a:r>
          </a:p>
          <a:p>
            <a:pPr marL="34290" indent="0">
              <a:buNone/>
            </a:pPr>
            <a:r>
              <a:rPr lang="ru-RU" sz="2400" b="1" dirty="0" smtClean="0">
                <a:solidFill>
                  <a:schemeClr val="tx1"/>
                </a:solidFill>
              </a:rPr>
              <a:t>Трое </a:t>
            </a:r>
            <a:r>
              <a:rPr lang="ru-RU" sz="2400" b="1" dirty="0">
                <a:solidFill>
                  <a:schemeClr val="tx1"/>
                </a:solidFill>
              </a:rPr>
              <a:t>их живут в избушке,</a:t>
            </a:r>
          </a:p>
          <a:p>
            <a:pPr marL="34290" indent="0">
              <a:buNone/>
            </a:pPr>
            <a:r>
              <a:rPr lang="ru-RU" sz="2400" b="1" dirty="0">
                <a:solidFill>
                  <a:schemeClr val="tx1"/>
                </a:solidFill>
              </a:rPr>
              <a:t>Там три стула и три кружки,</a:t>
            </a:r>
          </a:p>
          <a:p>
            <a:pPr marL="34290" indent="0">
              <a:buNone/>
            </a:pPr>
            <a:r>
              <a:rPr lang="ru-RU" sz="2400" b="1" dirty="0" smtClean="0">
                <a:solidFill>
                  <a:schemeClr val="tx1"/>
                </a:solidFill>
              </a:rPr>
              <a:t>Три </a:t>
            </a:r>
            <a:r>
              <a:rPr lang="ru-RU" sz="2400" b="1" dirty="0">
                <a:solidFill>
                  <a:schemeClr val="tx1"/>
                </a:solidFill>
              </a:rPr>
              <a:t>кровати, три подушки,</a:t>
            </a:r>
          </a:p>
          <a:p>
            <a:pPr marL="34290" indent="0">
              <a:buNone/>
            </a:pPr>
            <a:r>
              <a:rPr lang="ru-RU" sz="2400" b="1" dirty="0">
                <a:solidFill>
                  <a:schemeClr val="tx1"/>
                </a:solidFill>
              </a:rPr>
              <a:t>Угадайте без подсказки,</a:t>
            </a:r>
          </a:p>
          <a:p>
            <a:pPr marL="34290" indent="0">
              <a:buNone/>
            </a:pPr>
            <a:r>
              <a:rPr lang="ru-RU" sz="2400" b="1" dirty="0" smtClean="0">
                <a:solidFill>
                  <a:schemeClr val="tx1"/>
                </a:solidFill>
              </a:rPr>
              <a:t>Кто </a:t>
            </a:r>
            <a:r>
              <a:rPr lang="ru-RU" sz="2400" b="1" dirty="0">
                <a:solidFill>
                  <a:schemeClr val="tx1"/>
                </a:solidFill>
              </a:rPr>
              <a:t>герои этой сказки? </a:t>
            </a:r>
          </a:p>
          <a:p>
            <a:endParaRPr lang="ru-RU" dirty="0"/>
          </a:p>
        </p:txBody>
      </p:sp>
      <p:pic>
        <p:nvPicPr>
          <p:cNvPr id="6" name="Рисунок 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  <p:pic>
        <p:nvPicPr>
          <p:cNvPr id="9" name="Содержимое 8" descr="tri-medvedya-russkaya-narodnaya-skazka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4300394" y="2965321"/>
            <a:ext cx="4428820" cy="3005987"/>
          </a:xfrm>
        </p:spPr>
      </p:pic>
    </p:spTree>
    <p:extLst>
      <p:ext uri="{BB962C8B-B14F-4D97-AF65-F5344CB8AC3E}">
        <p14:creationId xmlns:p14="http://schemas.microsoft.com/office/powerpoint/2010/main" xmlns="" val="1930043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УГАДАЙ СКАЗКУ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35191" y="2001511"/>
            <a:ext cx="3988219" cy="777240"/>
          </a:xfrm>
        </p:spPr>
        <p:txBody>
          <a:bodyPr/>
          <a:lstStyle/>
          <a:p>
            <a:pPr algn="ctr"/>
            <a:r>
              <a:rPr lang="ru-RU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«ВОЛК И СЕМЕРО КОЗЛЯТ»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34290" indent="0">
              <a:buNone/>
            </a:pP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214499" y="1950362"/>
            <a:ext cx="341557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" indent="0">
              <a:buNone/>
            </a:pPr>
            <a:r>
              <a:rPr lang="ru-RU" b="1" dirty="0"/>
              <a:t>В дверь стучится серый волк,</a:t>
            </a:r>
          </a:p>
          <a:p>
            <a:pPr marL="34290" indent="0">
              <a:buNone/>
            </a:pPr>
            <a:r>
              <a:rPr lang="ru-RU" b="1" dirty="0"/>
              <a:t>Он в козлятах знает толк…</a:t>
            </a:r>
          </a:p>
          <a:p>
            <a:pPr marL="34290" indent="0">
              <a:buNone/>
            </a:pPr>
            <a:r>
              <a:rPr lang="ru-RU" b="1" dirty="0"/>
              <a:t>Волк – притворщик и бандит!</a:t>
            </a:r>
          </a:p>
          <a:p>
            <a:pPr marL="34290" indent="0">
              <a:buNone/>
            </a:pPr>
            <a:r>
              <a:rPr lang="ru-RU" b="1" dirty="0"/>
              <a:t>Кто злодея победит?</a:t>
            </a:r>
          </a:p>
          <a:p>
            <a:pPr marL="34290" indent="0">
              <a:buNone/>
            </a:pPr>
            <a:r>
              <a:rPr lang="ru-RU" b="1" dirty="0"/>
              <a:t>Сказка учит малышей,</a:t>
            </a:r>
          </a:p>
          <a:p>
            <a:pPr marL="34290" indent="0">
              <a:buNone/>
            </a:pPr>
            <a:r>
              <a:rPr lang="ru-RU" b="1" dirty="0"/>
              <a:t>Как спастись от злых людей.</a:t>
            </a:r>
          </a:p>
          <a:p>
            <a:pPr marL="34290" indent="0">
              <a:buNone/>
            </a:pPr>
            <a:r>
              <a:rPr lang="ru-RU" b="1" dirty="0"/>
              <a:t>Маму слушайся дружок</a:t>
            </a:r>
          </a:p>
          <a:p>
            <a:pPr marL="34290" indent="0">
              <a:buNone/>
            </a:pPr>
            <a:r>
              <a:rPr lang="ru-RU" b="1" dirty="0"/>
              <a:t>И не страшен будет волк. </a:t>
            </a:r>
          </a:p>
          <a:p>
            <a:pPr marL="34290" indent="0">
              <a:buNone/>
            </a:pPr>
            <a:r>
              <a:rPr lang="ru-RU" b="1" dirty="0"/>
              <a:t>Сказочка для дошколят – ….</a:t>
            </a:r>
          </a:p>
        </p:txBody>
      </p:sp>
      <p:pic>
        <p:nvPicPr>
          <p:cNvPr id="7" name="Рисунок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  <p:pic>
        <p:nvPicPr>
          <p:cNvPr id="10" name="Содержимое 9" descr="100_1200x0_266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637308" y="2757055"/>
            <a:ext cx="4308765" cy="3255817"/>
          </a:xfrm>
        </p:spPr>
      </p:pic>
    </p:spTree>
    <p:extLst>
      <p:ext uri="{BB962C8B-B14F-4D97-AF65-F5344CB8AC3E}">
        <p14:creationId xmlns:p14="http://schemas.microsoft.com/office/powerpoint/2010/main" xmlns="" val="4205356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УГАДАЙ СКАЗКУ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508958" y="1965960"/>
            <a:ext cx="3914452" cy="777240"/>
          </a:xfrm>
        </p:spPr>
        <p:txBody>
          <a:bodyPr/>
          <a:lstStyle/>
          <a:p>
            <a:pPr algn="ctr"/>
            <a:r>
              <a:rPr lang="ru-RU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«ТРИ МЕДВЕДЯ»</a:t>
            </a:r>
            <a:endParaRPr lang="ru-RU" dirty="0"/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701880" y="2981962"/>
            <a:ext cx="308777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" indent="0">
              <a:buNone/>
            </a:pPr>
            <a:r>
              <a:rPr lang="ru-RU" b="1" dirty="0"/>
              <a:t>Жили в домике три мишки:</a:t>
            </a:r>
          </a:p>
          <a:p>
            <a:pPr marL="34290" indent="0">
              <a:buNone/>
            </a:pPr>
            <a:r>
              <a:rPr lang="ru-RU" b="1" dirty="0"/>
              <a:t>папа, мама и сынишка.</a:t>
            </a:r>
          </a:p>
          <a:p>
            <a:pPr marL="34290" indent="0">
              <a:buNone/>
            </a:pPr>
            <a:r>
              <a:rPr lang="ru-RU" b="1" dirty="0"/>
              <a:t>На столе у них три миски,</a:t>
            </a:r>
          </a:p>
          <a:p>
            <a:pPr marL="34290" indent="0">
              <a:buNone/>
            </a:pPr>
            <a:r>
              <a:rPr lang="ru-RU" b="1" dirty="0"/>
              <a:t>у стола всего три стула.</a:t>
            </a:r>
          </a:p>
          <a:p>
            <a:pPr marL="34290" indent="0">
              <a:buNone/>
            </a:pPr>
            <a:r>
              <a:rPr lang="ru-RU" b="1" dirty="0"/>
              <a:t>Маша в гости заглянула</a:t>
            </a:r>
          </a:p>
          <a:p>
            <a:pPr marL="34290" indent="0">
              <a:buNone/>
            </a:pPr>
            <a:r>
              <a:rPr lang="ru-RU" b="1" dirty="0"/>
              <a:t>и нечаянно уснула</a:t>
            </a:r>
          </a:p>
          <a:p>
            <a:pPr marL="34290" indent="0">
              <a:buNone/>
            </a:pPr>
            <a:r>
              <a:rPr lang="ru-RU" b="1" dirty="0"/>
              <a:t>на </a:t>
            </a:r>
            <a:r>
              <a:rPr lang="ru-RU" b="1" dirty="0" err="1"/>
              <a:t>Мишуткиной</a:t>
            </a:r>
            <a:r>
              <a:rPr lang="ru-RU" b="1" dirty="0"/>
              <a:t> кроватке…</a:t>
            </a:r>
          </a:p>
          <a:p>
            <a:pPr marL="34290" indent="0">
              <a:buNone/>
            </a:pPr>
            <a:r>
              <a:rPr lang="ru-RU" b="1" dirty="0"/>
              <a:t>Расскажите по порядку</a:t>
            </a:r>
          </a:p>
          <a:p>
            <a:pPr marL="34290" indent="0">
              <a:buNone/>
            </a:pPr>
            <a:r>
              <a:rPr lang="ru-RU" b="1" dirty="0"/>
              <a:t>Что за сказочка, ребятки!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Рисунок 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  <p:pic>
        <p:nvPicPr>
          <p:cNvPr id="10" name="Содержимое 9" descr="1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1116455" y="2691679"/>
            <a:ext cx="3394054" cy="3382962"/>
          </a:xfrm>
        </p:spPr>
      </p:pic>
    </p:spTree>
    <p:extLst>
      <p:ext uri="{BB962C8B-B14F-4D97-AF65-F5344CB8AC3E}">
        <p14:creationId xmlns:p14="http://schemas.microsoft.com/office/powerpoint/2010/main" xmlns="" val="2449028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УГАДАЙ СКАЗКУ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13268" y="2001511"/>
            <a:ext cx="4010142" cy="777240"/>
          </a:xfrm>
        </p:spPr>
        <p:txBody>
          <a:bodyPr/>
          <a:lstStyle/>
          <a:p>
            <a:pPr algn="ctr"/>
            <a:r>
              <a:rPr lang="ru-RU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«КУРОЧКА РЯБА»</a:t>
            </a:r>
            <a:endParaRPr lang="ru-RU" dirty="0"/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075953" y="2213599"/>
            <a:ext cx="35620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" indent="0">
              <a:buNone/>
            </a:pPr>
            <a:r>
              <a:rPr lang="ru-RU" b="1" dirty="0"/>
              <a:t>Как-то мышка невеличка</a:t>
            </a:r>
            <a:br>
              <a:rPr lang="ru-RU" b="1" dirty="0"/>
            </a:br>
            <a:r>
              <a:rPr lang="ru-RU" b="1" dirty="0"/>
              <a:t>На пол сбросила яичко.</a:t>
            </a:r>
            <a:br>
              <a:rPr lang="ru-RU" b="1" dirty="0"/>
            </a:br>
            <a:r>
              <a:rPr lang="ru-RU" b="1" dirty="0"/>
              <a:t>Плачет баба, плачет дед.</a:t>
            </a:r>
            <a:br>
              <a:rPr lang="ru-RU" b="1" dirty="0"/>
            </a:br>
            <a:r>
              <a:rPr lang="ru-RU" b="1" dirty="0"/>
              <a:t>Что за сказка, дай ответ</a:t>
            </a:r>
            <a:r>
              <a:rPr lang="ru-RU" b="1" dirty="0" smtClean="0"/>
              <a:t>!</a:t>
            </a:r>
            <a:endParaRPr lang="ru-RU" dirty="0"/>
          </a:p>
        </p:txBody>
      </p:sp>
      <p:pic>
        <p:nvPicPr>
          <p:cNvPr id="6" name="Рисунок 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  <p:pic>
        <p:nvPicPr>
          <p:cNvPr id="10" name="Содержимое 9" descr="7129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490393" y="2991941"/>
            <a:ext cx="4192443" cy="2978435"/>
          </a:xfrm>
        </p:spPr>
      </p:pic>
    </p:spTree>
    <p:extLst>
      <p:ext uri="{BB962C8B-B14F-4D97-AF65-F5344CB8AC3E}">
        <p14:creationId xmlns:p14="http://schemas.microsoft.com/office/powerpoint/2010/main" xmlns="" val="3688561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УГАДАЙ СКАЗКУ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258792" y="2001511"/>
            <a:ext cx="4164618" cy="777240"/>
          </a:xfrm>
        </p:spPr>
        <p:txBody>
          <a:bodyPr/>
          <a:lstStyle/>
          <a:p>
            <a:pPr algn="ctr"/>
            <a:r>
              <a:rPr lang="ru-RU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«КОЛОБОК»</a:t>
            </a:r>
            <a:endParaRPr lang="ru-RU" dirty="0"/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015345" y="1894944"/>
            <a:ext cx="327803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" indent="0">
              <a:buNone/>
            </a:pPr>
            <a:r>
              <a:rPr lang="ru-RU" b="1" dirty="0"/>
              <a:t>Из муки он был печен,</a:t>
            </a:r>
            <a:br>
              <a:rPr lang="ru-RU" b="1" dirty="0"/>
            </a:br>
            <a:r>
              <a:rPr lang="ru-RU" b="1" dirty="0"/>
              <a:t>На сметане был мешен.</a:t>
            </a:r>
            <a:br>
              <a:rPr lang="ru-RU" b="1" dirty="0"/>
            </a:br>
            <a:r>
              <a:rPr lang="ru-RU" b="1" dirty="0"/>
              <a:t>На окошке он студился,</a:t>
            </a:r>
            <a:br>
              <a:rPr lang="ru-RU" b="1" dirty="0"/>
            </a:br>
            <a:r>
              <a:rPr lang="ru-RU" b="1" dirty="0"/>
              <a:t>По дорожке он катился.</a:t>
            </a:r>
            <a:br>
              <a:rPr lang="ru-RU" b="1" dirty="0"/>
            </a:br>
            <a:r>
              <a:rPr lang="ru-RU" b="1" dirty="0"/>
              <a:t>Был он весел, был он смел</a:t>
            </a:r>
            <a:br>
              <a:rPr lang="ru-RU" b="1" dirty="0"/>
            </a:br>
            <a:r>
              <a:rPr lang="ru-RU" b="1" dirty="0"/>
              <a:t>И в пути он песню пел.</a:t>
            </a:r>
            <a:br>
              <a:rPr lang="ru-RU" b="1" dirty="0"/>
            </a:br>
            <a:r>
              <a:rPr lang="ru-RU" b="1" dirty="0"/>
              <a:t>Съесть его хотел зайчишка,</a:t>
            </a:r>
            <a:br>
              <a:rPr lang="ru-RU" b="1" dirty="0"/>
            </a:br>
            <a:r>
              <a:rPr lang="ru-RU" b="1" dirty="0"/>
              <a:t>Серый волк и бурый мишка.</a:t>
            </a:r>
            <a:br>
              <a:rPr lang="ru-RU" b="1" dirty="0"/>
            </a:br>
            <a:r>
              <a:rPr lang="ru-RU" b="1" dirty="0"/>
              <a:t>А когда малыш в лесу</a:t>
            </a:r>
            <a:br>
              <a:rPr lang="ru-RU" b="1" dirty="0"/>
            </a:br>
            <a:r>
              <a:rPr lang="ru-RU" b="1" dirty="0"/>
              <a:t>Встретил рыжую лису,</a:t>
            </a:r>
            <a:br>
              <a:rPr lang="ru-RU" b="1" dirty="0"/>
            </a:br>
            <a:r>
              <a:rPr lang="ru-RU" b="1" dirty="0"/>
              <a:t>От нее уйти не смог.</a:t>
            </a:r>
            <a:br>
              <a:rPr lang="ru-RU" b="1" dirty="0"/>
            </a:br>
            <a:r>
              <a:rPr lang="ru-RU" b="1" dirty="0"/>
              <a:t>Что за сказка?</a:t>
            </a:r>
          </a:p>
        </p:txBody>
      </p:sp>
      <p:pic>
        <p:nvPicPr>
          <p:cNvPr id="6" name="Рисунок 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  <p:pic>
        <p:nvPicPr>
          <p:cNvPr id="10" name="Содержимое 9" descr="eac11ea8c7b9987ed774f27916c4b4c7ef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822902" y="2826327"/>
            <a:ext cx="3873376" cy="2910084"/>
          </a:xfrm>
        </p:spPr>
      </p:pic>
    </p:spTree>
    <p:extLst>
      <p:ext uri="{BB962C8B-B14F-4D97-AF65-F5344CB8AC3E}">
        <p14:creationId xmlns:p14="http://schemas.microsoft.com/office/powerpoint/2010/main" xmlns="" val="4103962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УГАДАЙ СКАЗКУ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561444" y="2001511"/>
            <a:ext cx="3751764" cy="777240"/>
          </a:xfrm>
        </p:spPr>
        <p:txBody>
          <a:bodyPr/>
          <a:lstStyle/>
          <a:p>
            <a:pPr algn="ctr"/>
            <a:r>
              <a:rPr lang="ru-RU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«МАША И МЕДВЕДЬ»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572000" y="2809344"/>
            <a:ext cx="369189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" indent="0">
              <a:buNone/>
            </a:pPr>
            <a:r>
              <a:rPr lang="ru-RU" b="1" dirty="0"/>
              <a:t>В чаще тёмной заблудилась</a:t>
            </a:r>
          </a:p>
          <a:p>
            <a:pPr marL="34290" indent="0">
              <a:buNone/>
            </a:pPr>
            <a:r>
              <a:rPr lang="ru-RU" b="1" dirty="0"/>
              <a:t>и в избушке поселилась.</a:t>
            </a:r>
          </a:p>
          <a:p>
            <a:pPr marL="34290" indent="0">
              <a:buNone/>
            </a:pPr>
            <a:r>
              <a:rPr lang="ru-RU" b="1" dirty="0"/>
              <a:t>У медведя на свой страх</a:t>
            </a:r>
          </a:p>
          <a:p>
            <a:pPr marL="34290" indent="0">
              <a:buNone/>
            </a:pPr>
            <a:r>
              <a:rPr lang="ru-RU" b="1" dirty="0"/>
              <a:t>пожила она в гостях.</a:t>
            </a:r>
          </a:p>
          <a:p>
            <a:pPr marL="34290" indent="0">
              <a:buNone/>
            </a:pPr>
            <a:r>
              <a:rPr lang="ru-RU" b="1" dirty="0"/>
              <a:t>Наша девочка с хитринкой –  </a:t>
            </a:r>
          </a:p>
          <a:p>
            <a:pPr marL="34290" indent="0">
              <a:buNone/>
            </a:pPr>
            <a:r>
              <a:rPr lang="ru-RU" b="1" dirty="0"/>
              <a:t>забралась она в корзинку.</a:t>
            </a:r>
          </a:p>
          <a:p>
            <a:pPr marL="34290" indent="0">
              <a:buNone/>
            </a:pPr>
            <a:r>
              <a:rPr lang="ru-RU" b="1" dirty="0"/>
              <a:t>За плечами у медведя</a:t>
            </a:r>
          </a:p>
          <a:p>
            <a:pPr marL="34290" indent="0">
              <a:buNone/>
            </a:pPr>
            <a:r>
              <a:rPr lang="ru-RU" b="1" dirty="0"/>
              <a:t>с пирожками вместе едет.</a:t>
            </a:r>
          </a:p>
          <a:p>
            <a:pPr marL="34290" indent="0">
              <a:buNone/>
            </a:pPr>
            <a:r>
              <a:rPr lang="ru-RU" b="1" dirty="0"/>
              <a:t>Как смешно на них смотреть –</a:t>
            </a:r>
          </a:p>
          <a:p>
            <a:pPr marL="34290" indent="0">
              <a:buNone/>
            </a:pPr>
            <a:r>
              <a:rPr lang="ru-RU" b="1" dirty="0"/>
              <a:t>это </a:t>
            </a:r>
            <a:r>
              <a:rPr lang="ru-RU" b="1" dirty="0" smtClean="0"/>
              <a:t>…</a:t>
            </a:r>
            <a:endParaRPr lang="ru-RU" dirty="0"/>
          </a:p>
        </p:txBody>
      </p:sp>
      <p:pic>
        <p:nvPicPr>
          <p:cNvPr id="6" name="Рисунок 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  <p:pic>
        <p:nvPicPr>
          <p:cNvPr id="9" name="Содержимое 8" descr="img12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809047" y="2893689"/>
            <a:ext cx="3472007" cy="2911366"/>
          </a:xfrm>
        </p:spPr>
      </p:pic>
    </p:spTree>
    <p:extLst>
      <p:ext uri="{BB962C8B-B14F-4D97-AF65-F5344CB8AC3E}">
        <p14:creationId xmlns:p14="http://schemas.microsoft.com/office/powerpoint/2010/main" xmlns="" val="408789817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УГАДАЙ СКАЗКУ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578780" y="2001511"/>
            <a:ext cx="3844630" cy="777240"/>
          </a:xfrm>
        </p:spPr>
        <p:txBody>
          <a:bodyPr/>
          <a:lstStyle/>
          <a:p>
            <a:pPr algn="ctr"/>
            <a:r>
              <a:rPr lang="ru-RU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«РЕПКА»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34290" indent="0">
              <a:buNone/>
            </a:pPr>
            <a:r>
              <a:rPr lang="ru-RU" dirty="0"/>
              <a:t/>
            </a:r>
            <a:br>
              <a:rPr lang="ru-RU" dirty="0"/>
            </a:b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701880" y="2809344"/>
            <a:ext cx="356201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" indent="0">
              <a:buNone/>
            </a:pPr>
            <a:r>
              <a:rPr lang="ru-RU" b="1" dirty="0"/>
              <a:t>Вырастил однажды дед</a:t>
            </a:r>
          </a:p>
          <a:p>
            <a:pPr marL="34290" indent="0">
              <a:buNone/>
            </a:pPr>
            <a:r>
              <a:rPr lang="ru-RU" b="1" dirty="0"/>
              <a:t>Этот овощ на обед,</a:t>
            </a:r>
          </a:p>
          <a:p>
            <a:pPr marL="34290" indent="0">
              <a:buNone/>
            </a:pPr>
            <a:r>
              <a:rPr lang="ru-RU" b="1" dirty="0"/>
              <a:t>А потом его тащил</a:t>
            </a:r>
          </a:p>
          <a:p>
            <a:pPr marL="34290" indent="0">
              <a:buNone/>
            </a:pPr>
            <a:r>
              <a:rPr lang="ru-RU" b="1" dirty="0"/>
              <a:t>Вместе с бабкой что есть сил…</a:t>
            </a:r>
          </a:p>
          <a:p>
            <a:pPr marL="34290" indent="0">
              <a:buNone/>
            </a:pPr>
            <a:r>
              <a:rPr lang="ru-RU" b="1" dirty="0"/>
              <a:t>Не нужна подсказка,</a:t>
            </a:r>
          </a:p>
          <a:p>
            <a:pPr marL="34290" indent="0">
              <a:buNone/>
            </a:pPr>
            <a:r>
              <a:rPr lang="ru-RU" b="1" dirty="0"/>
              <a:t>Дети знают сказку.</a:t>
            </a:r>
            <a:endParaRPr lang="ru-RU" dirty="0"/>
          </a:p>
        </p:txBody>
      </p:sp>
      <p:pic>
        <p:nvPicPr>
          <p:cNvPr id="8" name="Рисунок 7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  <p:pic>
        <p:nvPicPr>
          <p:cNvPr id="10" name="Содержимое 9" descr="1352558889-0140223-www.nevsepic.com.ua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993672" y="2788661"/>
            <a:ext cx="3223984" cy="3382962"/>
          </a:xfrm>
        </p:spPr>
      </p:pic>
    </p:spTree>
    <p:extLst>
      <p:ext uri="{BB962C8B-B14F-4D97-AF65-F5344CB8AC3E}">
        <p14:creationId xmlns:p14="http://schemas.microsoft.com/office/powerpoint/2010/main" xmlns="" val="2615130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УГАДАЙ СКАЗКУ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71832" y="1821402"/>
            <a:ext cx="3965432" cy="777240"/>
          </a:xfrm>
        </p:spPr>
        <p:txBody>
          <a:bodyPr/>
          <a:lstStyle/>
          <a:p>
            <a:pPr algn="ctr"/>
            <a:r>
              <a:rPr lang="ru-RU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«ТЕРЕМОК»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701880" y="2809344"/>
            <a:ext cx="35620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" indent="0">
              <a:buNone/>
            </a:pPr>
            <a:r>
              <a:rPr lang="ru-RU" b="1" dirty="0"/>
              <a:t>Звери жили в доме том,</a:t>
            </a:r>
          </a:p>
          <a:p>
            <a:pPr marL="34290" indent="0">
              <a:buNone/>
            </a:pPr>
            <a:r>
              <a:rPr lang="ru-RU" b="1" dirty="0"/>
              <a:t>Но медведь сломал их дом,</a:t>
            </a:r>
          </a:p>
          <a:p>
            <a:pPr marL="34290" indent="0">
              <a:buNone/>
            </a:pPr>
            <a:r>
              <a:rPr lang="ru-RU" b="1" dirty="0"/>
              <a:t>Он залезть в него не смог… </a:t>
            </a:r>
          </a:p>
          <a:p>
            <a:pPr marL="34290" indent="0">
              <a:buNone/>
            </a:pPr>
            <a:r>
              <a:rPr lang="ru-RU" b="1" dirty="0"/>
              <a:t>Это сказка </a:t>
            </a:r>
            <a:r>
              <a:rPr lang="ru-RU" b="1" dirty="0" smtClean="0"/>
              <a:t>...</a:t>
            </a:r>
            <a:endParaRPr lang="ru-RU" dirty="0"/>
          </a:p>
        </p:txBody>
      </p:sp>
      <p:pic>
        <p:nvPicPr>
          <p:cNvPr id="6" name="Рисунок 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  <p:pic>
        <p:nvPicPr>
          <p:cNvPr id="9" name="Содержимое 8" descr="a7fba6f333d6c11ea8f070f0db3d3d78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1146625" y="2580841"/>
            <a:ext cx="2635666" cy="3771889"/>
          </a:xfrm>
        </p:spPr>
      </p:pic>
    </p:spTree>
    <p:extLst>
      <p:ext uri="{BB962C8B-B14F-4D97-AF65-F5344CB8AC3E}">
        <p14:creationId xmlns:p14="http://schemas.microsoft.com/office/powerpoint/2010/main" xmlns="" val="1436772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ОТГАДАЙ </a:t>
            </a:r>
            <a:r>
              <a:rPr lang="ru-RU" dirty="0" smtClean="0">
                <a:solidFill>
                  <a:srgbClr val="002060"/>
                </a:solidFill>
              </a:rPr>
              <a:t> ЧЬЯ ПЕСЕНКА</a:t>
            </a:r>
            <a:r>
              <a:rPr lang="ru-RU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701880" y="1920852"/>
            <a:ext cx="3566160" cy="777240"/>
          </a:xfrm>
        </p:spPr>
        <p:txBody>
          <a:bodyPr/>
          <a:lstStyle/>
          <a:p>
            <a:pPr algn="ctr"/>
            <a:r>
              <a:rPr lang="ru-RU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Песенка </a:t>
            </a:r>
            <a:r>
              <a:rPr lang="ru-RU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КОЗЫ</a:t>
            </a:r>
          </a:p>
          <a:p>
            <a:pPr algn="ctr"/>
            <a:r>
              <a:rPr lang="ru-RU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«Волк и семеро козлят»</a:t>
            </a:r>
            <a:endParaRPr lang="ru-RU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pPr marL="34290" indent="0">
              <a:buNone/>
            </a:pPr>
            <a:r>
              <a:rPr lang="ru-RU" sz="2400" b="1" dirty="0" err="1">
                <a:solidFill>
                  <a:schemeClr val="tx1"/>
                </a:solidFill>
              </a:rPr>
              <a:t>Козлятушки</a:t>
            </a:r>
            <a:r>
              <a:rPr lang="ru-RU" sz="2400" b="1" dirty="0">
                <a:solidFill>
                  <a:schemeClr val="tx1"/>
                </a:solidFill>
              </a:rPr>
              <a:t>, ребятушки!</a:t>
            </a:r>
            <a:br>
              <a:rPr lang="ru-RU" sz="2400" b="1" dirty="0">
                <a:solidFill>
                  <a:schemeClr val="tx1"/>
                </a:solidFill>
              </a:rPr>
            </a:br>
            <a:r>
              <a:rPr lang="ru-RU" sz="2400" b="1" dirty="0" err="1">
                <a:solidFill>
                  <a:schemeClr val="tx1"/>
                </a:solidFill>
              </a:rPr>
              <a:t>Отопритеся</a:t>
            </a:r>
            <a:r>
              <a:rPr lang="ru-RU" sz="2400" b="1" dirty="0">
                <a:solidFill>
                  <a:schemeClr val="tx1"/>
                </a:solidFill>
              </a:rPr>
              <a:t>, </a:t>
            </a:r>
            <a:r>
              <a:rPr lang="ru-RU" sz="2400" b="1" dirty="0" err="1">
                <a:solidFill>
                  <a:schemeClr val="tx1"/>
                </a:solidFill>
              </a:rPr>
              <a:t>отворитеся</a:t>
            </a:r>
            <a:r>
              <a:rPr lang="ru-RU" sz="2400" b="1" dirty="0">
                <a:solidFill>
                  <a:schemeClr val="tx1"/>
                </a:solidFill>
              </a:rPr>
              <a:t>!</a:t>
            </a:r>
            <a:br>
              <a:rPr lang="ru-RU" sz="2400" b="1" dirty="0">
                <a:solidFill>
                  <a:schemeClr val="tx1"/>
                </a:solidFill>
              </a:rPr>
            </a:br>
            <a:r>
              <a:rPr lang="ru-RU" sz="2400" b="1" dirty="0">
                <a:solidFill>
                  <a:schemeClr val="tx1"/>
                </a:solidFill>
              </a:rPr>
              <a:t>Ваша мать пришла — молока принесла;</a:t>
            </a:r>
            <a:br>
              <a:rPr lang="ru-RU" sz="2400" b="1" dirty="0">
                <a:solidFill>
                  <a:schemeClr val="tx1"/>
                </a:solidFill>
              </a:rPr>
            </a:br>
            <a:r>
              <a:rPr lang="ru-RU" sz="2400" b="1" dirty="0">
                <a:solidFill>
                  <a:schemeClr val="tx1"/>
                </a:solidFill>
              </a:rPr>
              <a:t>Бежит молоко по вымечку,</a:t>
            </a:r>
            <a:br>
              <a:rPr lang="ru-RU" sz="2400" b="1" dirty="0">
                <a:solidFill>
                  <a:schemeClr val="tx1"/>
                </a:solidFill>
              </a:rPr>
            </a:br>
            <a:r>
              <a:rPr lang="ru-RU" sz="2400" b="1" dirty="0">
                <a:solidFill>
                  <a:schemeClr val="tx1"/>
                </a:solidFill>
              </a:rPr>
              <a:t>Из вымечка по </a:t>
            </a:r>
            <a:r>
              <a:rPr lang="ru-RU" sz="2400" b="1" dirty="0" err="1">
                <a:solidFill>
                  <a:schemeClr val="tx1"/>
                </a:solidFill>
              </a:rPr>
              <a:t>копытечку</a:t>
            </a:r>
            <a:r>
              <a:rPr lang="ru-RU" sz="2400" b="1" dirty="0">
                <a:solidFill>
                  <a:schemeClr val="tx1"/>
                </a:solidFill>
              </a:rPr>
              <a:t>,</a:t>
            </a:r>
            <a:br>
              <a:rPr lang="ru-RU" sz="2400" b="1" dirty="0">
                <a:solidFill>
                  <a:schemeClr val="tx1"/>
                </a:solidFill>
              </a:rPr>
            </a:br>
            <a:r>
              <a:rPr lang="ru-RU" sz="2400" b="1" dirty="0">
                <a:solidFill>
                  <a:schemeClr val="tx1"/>
                </a:solidFill>
              </a:rPr>
              <a:t>Из </a:t>
            </a:r>
            <a:r>
              <a:rPr lang="ru-RU" sz="2400" b="1" dirty="0" err="1">
                <a:solidFill>
                  <a:schemeClr val="tx1"/>
                </a:solidFill>
              </a:rPr>
              <a:t>копытечка</a:t>
            </a:r>
            <a:r>
              <a:rPr lang="ru-RU" sz="2400" b="1" dirty="0">
                <a:solidFill>
                  <a:schemeClr val="tx1"/>
                </a:solidFill>
              </a:rPr>
              <a:t> во сыру землю!</a:t>
            </a:r>
          </a:p>
        </p:txBody>
      </p:sp>
      <p:pic>
        <p:nvPicPr>
          <p:cNvPr id="6" name="Рисунок 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  <p:pic>
        <p:nvPicPr>
          <p:cNvPr id="8" name="Содержимое 7" descr="6ce67afed6e1663e5680d4035f75dcc8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5145607" y="2705533"/>
            <a:ext cx="2794359" cy="3681412"/>
          </a:xfrm>
        </p:spPr>
      </p:pic>
    </p:spTree>
    <p:extLst>
      <p:ext uri="{BB962C8B-B14F-4D97-AF65-F5344CB8AC3E}">
        <p14:creationId xmlns:p14="http://schemas.microsoft.com/office/powerpoint/2010/main" xmlns="" val="2295268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ОТГАДАЙ  ЧЬЯ ПЕСЕНКА?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701880" y="1954021"/>
            <a:ext cx="3566160" cy="777240"/>
          </a:xfrm>
        </p:spPr>
        <p:txBody>
          <a:bodyPr/>
          <a:lstStyle/>
          <a:p>
            <a:pPr algn="ctr"/>
            <a:r>
              <a:rPr lang="ru-RU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Песенка КОЛОБКА</a:t>
            </a:r>
          </a:p>
          <a:p>
            <a:pPr algn="ctr"/>
            <a:r>
              <a:rPr lang="ru-RU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«Колобок»</a:t>
            </a:r>
            <a:endParaRPr lang="ru-RU" dirty="0"/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34290" indent="0">
              <a:buNone/>
            </a:pPr>
            <a:r>
              <a:rPr lang="ru-RU" sz="2400" b="1" dirty="0">
                <a:solidFill>
                  <a:schemeClr val="tx1"/>
                </a:solidFill>
              </a:rPr>
              <a:t>Я, Колобок, Колобок,</a:t>
            </a:r>
          </a:p>
          <a:p>
            <a:pPr marL="34290" indent="0">
              <a:buNone/>
            </a:pPr>
            <a:r>
              <a:rPr lang="ru-RU" sz="2400" b="1" dirty="0">
                <a:solidFill>
                  <a:schemeClr val="tx1"/>
                </a:solidFill>
              </a:rPr>
              <a:t>По амбару метён,</a:t>
            </a:r>
          </a:p>
          <a:p>
            <a:pPr marL="34290" indent="0">
              <a:buNone/>
            </a:pPr>
            <a:r>
              <a:rPr lang="ru-RU" sz="2400" b="1" dirty="0">
                <a:solidFill>
                  <a:schemeClr val="tx1"/>
                </a:solidFill>
              </a:rPr>
              <a:t>По </a:t>
            </a:r>
            <a:r>
              <a:rPr lang="ru-RU" sz="2400" b="1" dirty="0" err="1">
                <a:solidFill>
                  <a:schemeClr val="tx1"/>
                </a:solidFill>
              </a:rPr>
              <a:t>сусечкам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err="1">
                <a:solidFill>
                  <a:schemeClr val="tx1"/>
                </a:solidFill>
              </a:rPr>
              <a:t>скребён</a:t>
            </a:r>
            <a:r>
              <a:rPr lang="ru-RU" sz="2400" b="1" dirty="0">
                <a:solidFill>
                  <a:schemeClr val="tx1"/>
                </a:solidFill>
              </a:rPr>
              <a:t>,</a:t>
            </a:r>
          </a:p>
          <a:p>
            <a:pPr marL="34290" indent="0">
              <a:buNone/>
            </a:pPr>
            <a:r>
              <a:rPr lang="ru-RU" sz="2400" b="1" dirty="0">
                <a:solidFill>
                  <a:schemeClr val="tx1"/>
                </a:solidFill>
              </a:rPr>
              <a:t>На сметане </a:t>
            </a:r>
            <a:r>
              <a:rPr lang="ru-RU" sz="2400" b="1" dirty="0" err="1">
                <a:solidFill>
                  <a:schemeClr val="tx1"/>
                </a:solidFill>
              </a:rPr>
              <a:t>мешён</a:t>
            </a:r>
            <a:r>
              <a:rPr lang="ru-RU" sz="2400" b="1" dirty="0">
                <a:solidFill>
                  <a:schemeClr val="tx1"/>
                </a:solidFill>
              </a:rPr>
              <a:t>,</a:t>
            </a:r>
          </a:p>
          <a:p>
            <a:pPr marL="34290" indent="0">
              <a:buNone/>
            </a:pPr>
            <a:r>
              <a:rPr lang="ru-RU" sz="2400" b="1" dirty="0">
                <a:solidFill>
                  <a:schemeClr val="tx1"/>
                </a:solidFill>
              </a:rPr>
              <a:t>В печку сажён,</a:t>
            </a:r>
          </a:p>
          <a:p>
            <a:pPr marL="34290" indent="0">
              <a:buNone/>
            </a:pPr>
            <a:r>
              <a:rPr lang="ru-RU" sz="2400" b="1" dirty="0">
                <a:solidFill>
                  <a:schemeClr val="tx1"/>
                </a:solidFill>
              </a:rPr>
              <a:t>На окошке стужён.</a:t>
            </a:r>
          </a:p>
          <a:p>
            <a:endParaRPr lang="ru-RU" dirty="0"/>
          </a:p>
        </p:txBody>
      </p:sp>
      <p:pic>
        <p:nvPicPr>
          <p:cNvPr id="6" name="Рисунок 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  <p:pic>
        <p:nvPicPr>
          <p:cNvPr id="9" name="Содержимое 8" descr="60d86ff8-6f09-54e8-9af0-8cef74e0b62a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4580035" y="2923309"/>
            <a:ext cx="3840066" cy="2880050"/>
          </a:xfrm>
        </p:spPr>
      </p:pic>
    </p:spTree>
    <p:extLst>
      <p:ext uri="{BB962C8B-B14F-4D97-AF65-F5344CB8AC3E}">
        <p14:creationId xmlns:p14="http://schemas.microsoft.com/office/powerpoint/2010/main" xmlns="" val="255043167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hlinkClick r:id="rId2" action="ppaction://hlinksldjump"/>
          </p:cNvPr>
          <p:cNvSpPr/>
          <p:nvPr/>
        </p:nvSpPr>
        <p:spPr>
          <a:xfrm>
            <a:off x="393353" y="2983289"/>
            <a:ext cx="3965489" cy="908965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50" normalizeH="0" baseline="0" noProof="0" dirty="0" smtClean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</a:rPr>
              <a:t>ОТГАДАЙ</a:t>
            </a:r>
            <a:r>
              <a:rPr kumimoji="0" lang="ru-RU" sz="2800" b="1" i="0" u="none" strike="noStrike" kern="0" cap="none" spc="50" normalizeH="0" noProof="0" dirty="0" smtClean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</a:rPr>
              <a:t> ЧЬЯ ПЕСЕНКА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6" name="Прямоугольник 5">
            <a:hlinkClick r:id="rId3" action="ppaction://hlinksldjump"/>
          </p:cNvPr>
          <p:cNvSpPr/>
          <p:nvPr/>
        </p:nvSpPr>
        <p:spPr>
          <a:xfrm>
            <a:off x="4631657" y="1089778"/>
            <a:ext cx="3965489" cy="908965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spc="50" dirty="0" smtClean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ОТГАДАЙ СКАЗОЧНОГО ГЕРОЯ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7" name="Прямоугольник 6">
            <a:hlinkClick r:id="rId4" action="ppaction://hlinksldjump"/>
          </p:cNvPr>
          <p:cNvSpPr/>
          <p:nvPr/>
        </p:nvSpPr>
        <p:spPr>
          <a:xfrm>
            <a:off x="4631656" y="2983289"/>
            <a:ext cx="3965489" cy="908965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50" normalizeH="0" baseline="0" noProof="0" dirty="0" smtClean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</a:rPr>
              <a:t>ИСПРАВЬ ОШИБКУ В НАЗВАНИИ СКАЗКИ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" name="Прямоугольник 7">
            <a:hlinkClick r:id="rId5" action="ppaction://hlinksldjump"/>
          </p:cNvPr>
          <p:cNvSpPr/>
          <p:nvPr/>
        </p:nvSpPr>
        <p:spPr>
          <a:xfrm>
            <a:off x="4503003" y="4872681"/>
            <a:ext cx="4222798" cy="908965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50" normalizeH="0" baseline="0" noProof="0" dirty="0" smtClean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</a:rPr>
              <a:t>ВЫБЕРИ ИЛЛЮСТРАЦИИ ИЗ ОДНОЙ СКАЗКИ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" name="Прямоугольник 8">
            <a:hlinkClick r:id="rId6" action="ppaction://hlinksldjump"/>
          </p:cNvPr>
          <p:cNvSpPr/>
          <p:nvPr/>
        </p:nvSpPr>
        <p:spPr>
          <a:xfrm>
            <a:off x="393354" y="4876800"/>
            <a:ext cx="3965489" cy="908965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50" normalizeH="0" baseline="0" noProof="0" dirty="0" smtClean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</a:rPr>
              <a:t>ВИКТОРИНА ПО СКАЗКАМ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0" name="Прямоугольник 9">
            <a:hlinkClick r:id="rId7" action="ppaction://hlinksldjump"/>
          </p:cNvPr>
          <p:cNvSpPr/>
          <p:nvPr/>
        </p:nvSpPr>
        <p:spPr>
          <a:xfrm>
            <a:off x="393353" y="1089778"/>
            <a:ext cx="3965489" cy="908965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spc="50" dirty="0" smtClean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УГАДАЙ СКАЗКУ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2" name="Рисунок 1">
            <a:hlinkClick r:id="" action="ppaction://hlinkshowjump?jump=endshow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49159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ОТГАДАЙ </a:t>
            </a:r>
            <a:r>
              <a:rPr lang="ru-RU" dirty="0" smtClean="0">
                <a:solidFill>
                  <a:srgbClr val="002060"/>
                </a:solidFill>
              </a:rPr>
              <a:t> ЧЬЯ  ПЕСЕНКА</a:t>
            </a:r>
            <a:r>
              <a:rPr lang="ru-RU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697730" y="1965960"/>
            <a:ext cx="3566160" cy="777240"/>
          </a:xfrm>
        </p:spPr>
        <p:txBody>
          <a:bodyPr/>
          <a:lstStyle/>
          <a:p>
            <a:pPr algn="ctr"/>
            <a:r>
              <a:rPr lang="ru-RU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Песенка МАШЕНЬКИ</a:t>
            </a:r>
          </a:p>
          <a:p>
            <a:pPr algn="ctr"/>
            <a:r>
              <a:rPr lang="ru-RU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«Маша и медведь»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34290" indent="0">
              <a:buNone/>
            </a:pPr>
            <a:r>
              <a:rPr lang="ru-RU" sz="2400" b="1" dirty="0">
                <a:solidFill>
                  <a:schemeClr val="tx1"/>
                </a:solidFill>
              </a:rPr>
              <a:t>Вижу, вижу!</a:t>
            </a:r>
          </a:p>
          <a:p>
            <a:pPr marL="34290" indent="0">
              <a:buNone/>
            </a:pPr>
            <a:r>
              <a:rPr lang="ru-RU" sz="2400" b="1" dirty="0">
                <a:solidFill>
                  <a:schemeClr val="tx1"/>
                </a:solidFill>
              </a:rPr>
              <a:t>Не садись на пенёк,</a:t>
            </a:r>
          </a:p>
          <a:p>
            <a:pPr marL="34290" indent="0">
              <a:buNone/>
            </a:pPr>
            <a:r>
              <a:rPr lang="ru-RU" sz="2400" b="1" dirty="0">
                <a:solidFill>
                  <a:schemeClr val="tx1"/>
                </a:solidFill>
              </a:rPr>
              <a:t>Не ешь пирожок!</a:t>
            </a:r>
          </a:p>
          <a:p>
            <a:pPr marL="34290" indent="0">
              <a:buNone/>
            </a:pPr>
            <a:r>
              <a:rPr lang="ru-RU" sz="2400" b="1" dirty="0">
                <a:solidFill>
                  <a:schemeClr val="tx1"/>
                </a:solidFill>
              </a:rPr>
              <a:t>Неси бабушке,</a:t>
            </a:r>
          </a:p>
          <a:p>
            <a:pPr marL="34290" indent="0">
              <a:buNone/>
            </a:pPr>
            <a:r>
              <a:rPr lang="ru-RU" sz="2400" b="1" dirty="0">
                <a:solidFill>
                  <a:schemeClr val="tx1"/>
                </a:solidFill>
              </a:rPr>
              <a:t>Неси дедушке!</a:t>
            </a:r>
          </a:p>
          <a:p>
            <a:endParaRPr lang="ru-RU" dirty="0"/>
          </a:p>
        </p:txBody>
      </p:sp>
      <p:pic>
        <p:nvPicPr>
          <p:cNvPr id="6" name="Рисунок 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  <p:pic>
        <p:nvPicPr>
          <p:cNvPr id="8" name="Содержимое 7" descr="maxresdefault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4364183" y="2881746"/>
            <a:ext cx="3903518" cy="3255818"/>
          </a:xfrm>
        </p:spPr>
      </p:pic>
    </p:spTree>
    <p:extLst>
      <p:ext uri="{BB962C8B-B14F-4D97-AF65-F5344CB8AC3E}">
        <p14:creationId xmlns:p14="http://schemas.microsoft.com/office/powerpoint/2010/main" xmlns="" val="306214769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ОТГАДАЙ </a:t>
            </a:r>
            <a:r>
              <a:rPr lang="ru-RU" dirty="0" smtClean="0">
                <a:solidFill>
                  <a:srgbClr val="002060"/>
                </a:solidFill>
              </a:rPr>
              <a:t> ЧЬЯ  ПЕСЕНКА</a:t>
            </a:r>
            <a:r>
              <a:rPr lang="ru-RU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701880" y="1929816"/>
            <a:ext cx="3566160" cy="777240"/>
          </a:xfrm>
        </p:spPr>
        <p:txBody>
          <a:bodyPr/>
          <a:lstStyle/>
          <a:p>
            <a:pPr algn="ctr"/>
            <a:r>
              <a:rPr lang="ru-RU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Песенка ЛИСЫ </a:t>
            </a:r>
          </a:p>
          <a:p>
            <a:pPr algn="ctr"/>
            <a:r>
              <a:rPr lang="ru-RU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«Кот, петух и лиса»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34290" indent="0">
              <a:buNone/>
            </a:pPr>
            <a:r>
              <a:rPr lang="ru-RU" sz="2400" b="1" dirty="0">
                <a:solidFill>
                  <a:schemeClr val="tx1"/>
                </a:solidFill>
              </a:rPr>
              <a:t>Петушок, Петушок</a:t>
            </a:r>
          </a:p>
          <a:p>
            <a:pPr marL="34290" indent="0">
              <a:buNone/>
            </a:pPr>
            <a:r>
              <a:rPr lang="ru-RU" sz="2400" b="1" dirty="0">
                <a:solidFill>
                  <a:schemeClr val="tx1"/>
                </a:solidFill>
              </a:rPr>
              <a:t>Золотой гребешок,</a:t>
            </a:r>
          </a:p>
          <a:p>
            <a:pPr marL="34290" indent="0">
              <a:buNone/>
            </a:pPr>
            <a:r>
              <a:rPr lang="ru-RU" sz="2400" b="1" dirty="0">
                <a:solidFill>
                  <a:schemeClr val="tx1"/>
                </a:solidFill>
              </a:rPr>
              <a:t>Выгляни в окошко –</a:t>
            </a:r>
          </a:p>
          <a:p>
            <a:pPr marL="34290" indent="0">
              <a:buNone/>
            </a:pPr>
            <a:r>
              <a:rPr lang="ru-RU" sz="2400" b="1" dirty="0">
                <a:solidFill>
                  <a:schemeClr val="tx1"/>
                </a:solidFill>
              </a:rPr>
              <a:t>Дам тебе горошку.</a:t>
            </a:r>
          </a:p>
        </p:txBody>
      </p:sp>
      <p:pic>
        <p:nvPicPr>
          <p:cNvPr id="6" name="Рисунок 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  <p:pic>
        <p:nvPicPr>
          <p:cNvPr id="8" name="Содержимое 7" descr="_original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4170219" y="2942286"/>
            <a:ext cx="4406754" cy="3305066"/>
          </a:xfrm>
        </p:spPr>
      </p:pic>
    </p:spTree>
    <p:extLst>
      <p:ext uri="{BB962C8B-B14F-4D97-AF65-F5344CB8AC3E}">
        <p14:creationId xmlns:p14="http://schemas.microsoft.com/office/powerpoint/2010/main" xmlns="" val="109102003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ОТГАДАЙ </a:t>
            </a:r>
            <a:r>
              <a:rPr lang="ru-RU" dirty="0" smtClean="0">
                <a:solidFill>
                  <a:srgbClr val="002060"/>
                </a:solidFill>
              </a:rPr>
              <a:t> ЧЬЯ </a:t>
            </a:r>
            <a:r>
              <a:rPr lang="ru-RU" dirty="0">
                <a:solidFill>
                  <a:srgbClr val="002060"/>
                </a:solidFill>
              </a:rPr>
              <a:t>ПЕСЕНКА?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701880" y="1942082"/>
            <a:ext cx="3566160" cy="777240"/>
          </a:xfrm>
        </p:spPr>
        <p:txBody>
          <a:bodyPr/>
          <a:lstStyle/>
          <a:p>
            <a:pPr algn="ctr"/>
            <a:r>
              <a:rPr lang="ru-RU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Песенка ВОЛКА</a:t>
            </a:r>
          </a:p>
          <a:p>
            <a:pPr algn="ctr"/>
            <a:r>
              <a:rPr lang="ru-RU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«Волк и семеро козлят»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34290" indent="0">
              <a:buNone/>
            </a:pPr>
            <a:r>
              <a:rPr lang="ru-RU" sz="2400" b="1" dirty="0">
                <a:solidFill>
                  <a:schemeClr val="tx1"/>
                </a:solidFill>
              </a:rPr>
              <a:t>Вы, детушки!</a:t>
            </a:r>
            <a:br>
              <a:rPr lang="ru-RU" sz="2400" b="1" dirty="0">
                <a:solidFill>
                  <a:schemeClr val="tx1"/>
                </a:solidFill>
              </a:rPr>
            </a:br>
            <a:r>
              <a:rPr lang="ru-RU" sz="2400" b="1" dirty="0">
                <a:solidFill>
                  <a:schemeClr val="tx1"/>
                </a:solidFill>
              </a:rPr>
              <a:t>Вы, </a:t>
            </a:r>
            <a:r>
              <a:rPr lang="ru-RU" sz="2400" b="1" dirty="0" err="1">
                <a:solidFill>
                  <a:schemeClr val="tx1"/>
                </a:solidFill>
              </a:rPr>
              <a:t>козлятушки</a:t>
            </a:r>
            <a:r>
              <a:rPr lang="ru-RU" sz="2400" b="1" dirty="0">
                <a:solidFill>
                  <a:schemeClr val="tx1"/>
                </a:solidFill>
              </a:rPr>
              <a:t>!</a:t>
            </a:r>
            <a:br>
              <a:rPr lang="ru-RU" sz="2400" b="1" dirty="0">
                <a:solidFill>
                  <a:schemeClr val="tx1"/>
                </a:solidFill>
              </a:rPr>
            </a:br>
            <a:r>
              <a:rPr lang="ru-RU" sz="2400" b="1" dirty="0" err="1">
                <a:solidFill>
                  <a:schemeClr val="tx1"/>
                </a:solidFill>
              </a:rPr>
              <a:t>Отопритеся</a:t>
            </a:r>
            <a:r>
              <a:rPr lang="ru-RU" sz="2400" b="1" dirty="0">
                <a:solidFill>
                  <a:schemeClr val="tx1"/>
                </a:solidFill>
              </a:rPr>
              <a:t>,</a:t>
            </a:r>
            <a:br>
              <a:rPr lang="ru-RU" sz="2400" b="1" dirty="0">
                <a:solidFill>
                  <a:schemeClr val="tx1"/>
                </a:solidFill>
              </a:rPr>
            </a:br>
            <a:r>
              <a:rPr lang="ru-RU" sz="2400" b="1" dirty="0" err="1">
                <a:solidFill>
                  <a:schemeClr val="tx1"/>
                </a:solidFill>
              </a:rPr>
              <a:t>Отворитеся</a:t>
            </a:r>
            <a:r>
              <a:rPr lang="ru-RU" sz="2400" b="1" dirty="0">
                <a:solidFill>
                  <a:schemeClr val="tx1"/>
                </a:solidFill>
              </a:rPr>
              <a:t>!</a:t>
            </a:r>
            <a:br>
              <a:rPr lang="ru-RU" sz="2400" b="1" dirty="0">
                <a:solidFill>
                  <a:schemeClr val="tx1"/>
                </a:solidFill>
              </a:rPr>
            </a:br>
            <a:r>
              <a:rPr lang="ru-RU" sz="2400" b="1" dirty="0">
                <a:solidFill>
                  <a:schemeClr val="tx1"/>
                </a:solidFill>
              </a:rPr>
              <a:t>Ваша мать пришла,</a:t>
            </a:r>
            <a:br>
              <a:rPr lang="ru-RU" sz="2400" b="1" dirty="0">
                <a:solidFill>
                  <a:schemeClr val="tx1"/>
                </a:solidFill>
              </a:rPr>
            </a:br>
            <a:r>
              <a:rPr lang="ru-RU" sz="2400" b="1" dirty="0">
                <a:solidFill>
                  <a:schemeClr val="tx1"/>
                </a:solidFill>
              </a:rPr>
              <a:t>Молока принесла.</a:t>
            </a:r>
            <a:br>
              <a:rPr lang="ru-RU" sz="2400" b="1" dirty="0">
                <a:solidFill>
                  <a:schemeClr val="tx1"/>
                </a:solidFill>
              </a:rPr>
            </a:br>
            <a:r>
              <a:rPr lang="ru-RU" sz="2400" b="1" dirty="0">
                <a:solidFill>
                  <a:schemeClr val="tx1"/>
                </a:solidFill>
              </a:rPr>
              <a:t>Полны копытца водицы!</a:t>
            </a:r>
          </a:p>
        </p:txBody>
      </p:sp>
      <p:pic>
        <p:nvPicPr>
          <p:cNvPr id="6" name="Рисунок 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  <p:pic>
        <p:nvPicPr>
          <p:cNvPr id="8" name="Содержимое 7" descr="i_005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4702175" y="2724375"/>
            <a:ext cx="3565525" cy="3372987"/>
          </a:xfrm>
        </p:spPr>
      </p:pic>
    </p:spTree>
    <p:extLst>
      <p:ext uri="{BB962C8B-B14F-4D97-AF65-F5344CB8AC3E}">
        <p14:creationId xmlns:p14="http://schemas.microsoft.com/office/powerpoint/2010/main" xmlns="" val="1424233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990600" y="2196133"/>
            <a:ext cx="3891951" cy="474491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noProof="0" dirty="0" smtClean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УТОЧКА РЯБА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ИСПРАВЬ ОШИБКУ В НАЗВАНИИ СКАЗКИ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861994" y="2196133"/>
            <a:ext cx="3240166" cy="474491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noProof="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КУРОЧКА РЯБА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76312" y="2893000"/>
            <a:ext cx="4725748" cy="474491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 smtClean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ВОЛК И СЕМЕРО ЯГНЯТ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165493" y="2905756"/>
            <a:ext cx="4783947" cy="474491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ВОЛК И СЕМЕРО КОЗЛЯТ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990598" y="3537822"/>
            <a:ext cx="3821949" cy="474491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 smtClean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ЧЕТЫРЕ МЕДВЕДЯ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909044" y="3550578"/>
            <a:ext cx="3146066" cy="474491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ТРИ МЕДВЕДЯ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976311" y="4200286"/>
            <a:ext cx="3164367" cy="474491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 smtClean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УТКИ - ЛЕБЕДИ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019388" y="4223708"/>
            <a:ext cx="3076156" cy="474491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ГУСИ - ЛЕБЕДИ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988540" y="4868530"/>
            <a:ext cx="3824007" cy="474491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 smtClean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ДАША И МЕДВЕДЬ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491405" y="4855055"/>
            <a:ext cx="3981343" cy="474491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МАША И МЕДВЕДЬ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3" name="Рисунок 1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976254" y="5533246"/>
            <a:ext cx="5973186" cy="474491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noProof="0" dirty="0" smtClean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ВОЛЧОК – СМОЛЯНОЙ БОЧОК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646802" y="5533246"/>
            <a:ext cx="5821327" cy="474491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noProof="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БЫЧОК – СМОЛЯНОЙ БОЧОК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1899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16" grpId="0" animBg="1"/>
      <p:bldP spid="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Куда положила старуха Колобка после того, как испекла его?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09600" y="2895600"/>
            <a:ext cx="2330278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spc="50" noProof="0" dirty="0" smtClean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НА СТОЛ</a:t>
            </a:r>
            <a:endParaRPr kumimoji="0" lang="ru-RU" sz="2800" b="0" i="0" u="none" strike="noStrike" kern="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7678" y="3891087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spc="50" noProof="0" dirty="0" smtClean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НА ПЕЧКУ</a:t>
            </a:r>
            <a:endParaRPr kumimoji="0" lang="ru-RU" sz="2800" b="0" i="0" u="none" strike="noStrike" kern="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1500" y="4886574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spc="50" noProof="0" dirty="0" smtClean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НА ОКОШКО</a:t>
            </a:r>
            <a:endParaRPr kumimoji="0" lang="ru-RU" sz="2800" b="0" i="0" u="none" strike="noStrike" kern="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7" name="Рисунок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  <p:pic>
        <p:nvPicPr>
          <p:cNvPr id="9" name="Содержимое 8" descr="kolobok-and-granny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4267200" y="1875795"/>
            <a:ext cx="3757431" cy="4281973"/>
          </a:xfrm>
        </p:spPr>
      </p:pic>
    </p:spTree>
    <p:extLst>
      <p:ext uri="{BB962C8B-B14F-4D97-AF65-F5344CB8AC3E}">
        <p14:creationId xmlns:p14="http://schemas.microsoft.com/office/powerpoint/2010/main" xmlns="" val="2582270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Что попросила сделать Колобка лиса?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09600" y="2895600"/>
            <a:ext cx="2330278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spc="50" dirty="0" smtClean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СТАНЦЕВАТЬ</a:t>
            </a:r>
            <a:endParaRPr kumimoji="0" lang="ru-RU" sz="2800" b="0" i="0" u="none" strike="noStrike" kern="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9600" y="4880910"/>
            <a:ext cx="3580254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spc="50" dirty="0" smtClean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РАССКАЗАТЬ СКАЗКУ</a:t>
            </a:r>
            <a:endParaRPr kumimoji="0" lang="ru-RU" sz="2800" b="0" i="0" u="none" strike="noStrike" kern="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9600" y="3891087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spc="50" dirty="0" smtClean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СПЕТЬ</a:t>
            </a:r>
            <a:endParaRPr kumimoji="0" lang="ru-RU" sz="2800" b="0" i="0" u="none" strike="noStrike" kern="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05745" y="1634504"/>
            <a:ext cx="3746217" cy="4892025"/>
          </a:xfrm>
          <a:prstGeom prst="rect">
            <a:avLst/>
          </a:prstGeom>
        </p:spPr>
      </p:pic>
      <p:pic>
        <p:nvPicPr>
          <p:cNvPr id="7" name="Рисунок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52337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Кто съел колобка?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77678" y="3891087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spc="50" dirty="0" smtClean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МЕДВЕДЬ</a:t>
            </a:r>
            <a:endParaRPr kumimoji="0" lang="ru-RU" sz="2800" b="0" i="0" u="none" strike="noStrike" kern="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9600" y="2895600"/>
            <a:ext cx="2330278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spc="50" dirty="0" smtClean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ЛИСА</a:t>
            </a:r>
            <a:endParaRPr kumimoji="0" lang="ru-RU" sz="2800" b="0" i="0" u="none" strike="noStrike" kern="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1500" y="4886574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spc="50" dirty="0" smtClean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ВОЛК</a:t>
            </a:r>
            <a:endParaRPr kumimoji="0" lang="ru-RU" sz="2800" b="0" i="0" u="none" strike="noStrike" kern="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95893" y="1925781"/>
            <a:ext cx="4089388" cy="4356793"/>
          </a:xfrm>
          <a:prstGeom prst="rect">
            <a:avLst/>
          </a:prstGeom>
        </p:spPr>
      </p:pic>
      <p:pic>
        <p:nvPicPr>
          <p:cNvPr id="7" name="Рисунок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53726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У кого жила курочка Ряба?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83690" y="3891086"/>
            <a:ext cx="292723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spc="50" noProof="0" dirty="0" smtClean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У ДЕДА С БАБОЙ</a:t>
            </a:r>
            <a:endParaRPr kumimoji="0" lang="ru-RU" sz="2800" b="0" i="0" u="none" strike="noStrike" kern="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83690" y="2895598"/>
            <a:ext cx="3657893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spc="50" noProof="0" dirty="0" smtClean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У СЕМЕРЫХ КОЗЛЯТ</a:t>
            </a:r>
            <a:endParaRPr kumimoji="0" lang="ru-RU" sz="2800" b="0" i="0" u="none" strike="noStrike" kern="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1499" y="4886574"/>
            <a:ext cx="3388025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spc="50" noProof="0" dirty="0" smtClean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У ТРЁХ МЕДВЕДЕЙ</a:t>
            </a:r>
            <a:endParaRPr kumimoji="0" lang="ru-RU" sz="2800" b="0" i="0" u="none" strike="noStrike" kern="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7" name="Рисунок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  <p:pic>
        <p:nvPicPr>
          <p:cNvPr id="9" name="Содержимое 8" descr="д-9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4549775" y="2355273"/>
            <a:ext cx="4182934" cy="2954645"/>
          </a:xfrm>
        </p:spPr>
      </p:pic>
    </p:spTree>
    <p:extLst>
      <p:ext uri="{BB962C8B-B14F-4D97-AF65-F5344CB8AC3E}">
        <p14:creationId xmlns:p14="http://schemas.microsoft.com/office/powerpoint/2010/main" xmlns="" val="347259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Кто разбил яичко?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09600" y="2895600"/>
            <a:ext cx="2330278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spc="50" noProof="0" dirty="0" smtClean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ДЕД</a:t>
            </a:r>
            <a:endParaRPr kumimoji="0" lang="ru-RU" sz="2800" b="0" i="0" u="none" strike="noStrike" kern="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7678" y="3891087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spc="50" noProof="0" dirty="0" smtClean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БАБА</a:t>
            </a:r>
            <a:endParaRPr kumimoji="0" lang="ru-RU" sz="2800" b="0" i="0" u="none" strike="noStrike" kern="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1500" y="4886574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spc="50" noProof="0" dirty="0" smtClean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МЫШКА</a:t>
            </a:r>
            <a:endParaRPr kumimoji="0" lang="ru-RU" sz="2800" b="0" i="0" u="none" strike="noStrike" kern="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7" name="Рисунок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  <p:pic>
        <p:nvPicPr>
          <p:cNvPr id="9" name="Содержимое 8" descr="slide-16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3823698" y="2286000"/>
            <a:ext cx="4527130" cy="3390927"/>
          </a:xfrm>
        </p:spPr>
      </p:pic>
    </p:spTree>
    <p:extLst>
      <p:ext uri="{BB962C8B-B14F-4D97-AF65-F5344CB8AC3E}">
        <p14:creationId xmlns:p14="http://schemas.microsoft.com/office/powerpoint/2010/main" xmlns="" val="1434760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Какое яичко пообещала снести курочка Ряба в утешение деду и бабе</a:t>
            </a:r>
            <a:r>
              <a:rPr lang="ru-RU" sz="3600" b="1" dirty="0" smtClean="0">
                <a:solidFill>
                  <a:srgbClr val="002060"/>
                </a:solidFill>
              </a:rPr>
              <a:t>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77678" y="2819400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noProof="0" dirty="0" smtClean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ЗОЛОТОЕ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93380" y="3728365"/>
            <a:ext cx="2779547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 smtClean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СЕРЕБРЯНОЕ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7668" y="4637330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 smtClean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ПРОСТОЕ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7" name="Рисунок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  <p:pic>
        <p:nvPicPr>
          <p:cNvPr id="9" name="Содержимое 8" descr="fda70449e04743bf47e8cf70f093cd357caf3c61.jpe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3620150" y="2563091"/>
            <a:ext cx="5146313" cy="2975530"/>
          </a:xfrm>
        </p:spPr>
      </p:pic>
    </p:spTree>
    <p:extLst>
      <p:ext uri="{BB962C8B-B14F-4D97-AF65-F5344CB8AC3E}">
        <p14:creationId xmlns:p14="http://schemas.microsoft.com/office/powerpoint/2010/main" xmlns="" val="1890066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57250" y="609600"/>
            <a:ext cx="7787986" cy="1356360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ОТГАДАЙ </a:t>
            </a:r>
            <a:r>
              <a:rPr lang="ru-RU" dirty="0" smtClean="0">
                <a:solidFill>
                  <a:srgbClr val="002060"/>
                </a:solidFill>
              </a:rPr>
              <a:t>СКАЗОЧНОГО  </a:t>
            </a:r>
            <a:r>
              <a:rPr lang="ru-RU" dirty="0">
                <a:solidFill>
                  <a:srgbClr val="002060"/>
                </a:solidFill>
              </a:rPr>
              <a:t>ГЕРОЯ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4701880" y="1906714"/>
            <a:ext cx="3566160" cy="777240"/>
          </a:xfrm>
        </p:spPr>
        <p:txBody>
          <a:bodyPr/>
          <a:lstStyle/>
          <a:p>
            <a:pPr algn="ctr"/>
            <a:r>
              <a:rPr lang="ru-RU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СЕМЕРО КОЗЛЯТ</a:t>
            </a:r>
            <a:endParaRPr lang="ru-RU" dirty="0"/>
          </a:p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3429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dirty="0">
                <a:solidFill>
                  <a:schemeClr val="tx1"/>
                </a:solidFill>
              </a:rPr>
              <a:t>Ждали маму с молоком,</a:t>
            </a:r>
          </a:p>
          <a:p>
            <a:pPr marL="3429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400" b="1" dirty="0">
              <a:solidFill>
                <a:schemeClr val="tx1"/>
              </a:solidFill>
            </a:endParaRPr>
          </a:p>
          <a:p>
            <a:pPr marL="3429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dirty="0">
                <a:solidFill>
                  <a:schemeClr val="tx1"/>
                </a:solidFill>
              </a:rPr>
              <a:t>А пустили волка в дом…</a:t>
            </a:r>
          </a:p>
          <a:p>
            <a:pPr marL="3429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400" b="1" dirty="0">
              <a:solidFill>
                <a:schemeClr val="tx1"/>
              </a:solidFill>
            </a:endParaRPr>
          </a:p>
          <a:p>
            <a:pPr marL="3429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dirty="0">
                <a:solidFill>
                  <a:schemeClr val="tx1"/>
                </a:solidFill>
              </a:rPr>
              <a:t>Кем же были эти</a:t>
            </a:r>
          </a:p>
          <a:p>
            <a:pPr marL="3429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400" b="1" dirty="0">
              <a:solidFill>
                <a:schemeClr val="tx1"/>
              </a:solidFill>
            </a:endParaRPr>
          </a:p>
          <a:p>
            <a:pPr marL="3429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dirty="0">
                <a:solidFill>
                  <a:schemeClr val="tx1"/>
                </a:solidFill>
              </a:rPr>
              <a:t>Маленькие дети?</a:t>
            </a:r>
          </a:p>
        </p:txBody>
      </p:sp>
      <p:pic>
        <p:nvPicPr>
          <p:cNvPr id="7" name="Рисунок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  <p:pic>
        <p:nvPicPr>
          <p:cNvPr id="10" name="Содержимое 9" descr="a63fcdb5a34b8fd1da50fe612464e4e7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4702175" y="2604655"/>
            <a:ext cx="3818370" cy="3143286"/>
          </a:xfrm>
        </p:spPr>
      </p:pic>
    </p:spTree>
    <p:extLst>
      <p:ext uri="{BB962C8B-B14F-4D97-AF65-F5344CB8AC3E}">
        <p14:creationId xmlns:p14="http://schemas.microsoft.com/office/powerpoint/2010/main" xmlns="" val="2046047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Что такое «теремок»?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13602" y="2390913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 smtClean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ДОМИК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90948" y="3491683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 smtClean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КОРЗИНКА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90948" y="4592453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50" normalizeH="0" baseline="0" noProof="0" dirty="0" smtClean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</a:rPr>
              <a:t>ЗВЕРЁК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7" name="Рисунок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  <p:pic>
        <p:nvPicPr>
          <p:cNvPr id="9" name="Содержимое 8" descr="aca223620bd77fc9d6d4b6431e5de40c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4210371" y="1884218"/>
            <a:ext cx="4071215" cy="3954895"/>
          </a:xfrm>
        </p:spPr>
      </p:pic>
    </p:spTree>
    <p:extLst>
      <p:ext uri="{BB962C8B-B14F-4D97-AF65-F5344CB8AC3E}">
        <p14:creationId xmlns:p14="http://schemas.microsoft.com/office/powerpoint/2010/main" xmlns="" val="2828305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Кто первый прибежал к теремку?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77678" y="2819400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noProof="0" dirty="0" smtClean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ЛИСА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93381" y="3728365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noProof="0" dirty="0" smtClean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ЗАЙЧИК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7668" y="4637330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noProof="0" dirty="0" smtClean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МЫШКА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7" name="Рисунок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  <p:pic>
        <p:nvPicPr>
          <p:cNvPr id="9" name="Содержимое 8" descr="c8216e59-315b-540a-88db-394617929c72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3144980" y="2230582"/>
            <a:ext cx="5469083" cy="3043485"/>
          </a:xfrm>
        </p:spPr>
      </p:pic>
    </p:spTree>
    <p:extLst>
      <p:ext uri="{BB962C8B-B14F-4D97-AF65-F5344CB8AC3E}">
        <p14:creationId xmlns:p14="http://schemas.microsoft.com/office/powerpoint/2010/main" xmlns="" val="1809576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1841" y="486770"/>
            <a:ext cx="7406640" cy="1356360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Кто разрушил теремок?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77678" y="2819400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 smtClean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ВЕТЕР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93381" y="3728365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noProof="0" dirty="0" smtClean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МЕДВЕДЬ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7667" y="4637330"/>
            <a:ext cx="3851791" cy="1002950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noProof="0" dirty="0" smtClean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ПОССОРИВШИЕСЯ ЗВЕРИ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7" name="Рисунок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  <p:pic>
        <p:nvPicPr>
          <p:cNvPr id="9" name="Содержимое 8" descr="Teremok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4135272" y="1729753"/>
            <a:ext cx="4505466" cy="2854035"/>
          </a:xfrm>
        </p:spPr>
      </p:pic>
    </p:spTree>
    <p:extLst>
      <p:ext uri="{BB962C8B-B14F-4D97-AF65-F5344CB8AC3E}">
        <p14:creationId xmlns:p14="http://schemas.microsoft.com/office/powerpoint/2010/main" xmlns="" val="413075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Что сломала </a:t>
            </a:r>
            <a:r>
              <a:rPr lang="ru-RU" b="1" dirty="0" smtClean="0">
                <a:solidFill>
                  <a:srgbClr val="002060"/>
                </a:solidFill>
              </a:rPr>
              <a:t>Машенька из сказки «Три медведя»?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77678" y="2819400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noProof="0" dirty="0" smtClean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ЧАШКУ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93381" y="3728365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noProof="0" dirty="0" smtClean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СТУЛ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7668" y="4637330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noProof="0" dirty="0" smtClean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КРОВАТЬ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7" name="Рисунок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  <p:pic>
        <p:nvPicPr>
          <p:cNvPr id="9" name="Содержимое 8" descr="20200824_170827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3600980" y="2216727"/>
            <a:ext cx="4929957" cy="3697468"/>
          </a:xfrm>
        </p:spPr>
      </p:pic>
    </p:spTree>
    <p:extLst>
      <p:ext uri="{BB962C8B-B14F-4D97-AF65-F5344CB8AC3E}">
        <p14:creationId xmlns:p14="http://schemas.microsoft.com/office/powerpoint/2010/main" xmlns="" val="1702774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Какого цвета была подушка на стуле Мишутки?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62512" y="1828799"/>
            <a:ext cx="3579848" cy="4515729"/>
          </a:xfrm>
        </p:spPr>
      </p:pic>
      <p:sp>
        <p:nvSpPr>
          <p:cNvPr id="3" name="Прямоугольник 2"/>
          <p:cNvSpPr/>
          <p:nvPr/>
        </p:nvSpPr>
        <p:spPr>
          <a:xfrm>
            <a:off x="577678" y="2819400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 smtClean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КРАСНОГО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7668" y="4637330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noProof="0" dirty="0" smtClean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СИНЕГО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7668" y="3728365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 smtClean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СЕРОГО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7" name="Рисунок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37585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Как Машенька убежала от медведей?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0786" y="1965960"/>
            <a:ext cx="3224527" cy="4533314"/>
          </a:xfrm>
        </p:spPr>
      </p:pic>
      <p:sp>
        <p:nvSpPr>
          <p:cNvPr id="3" name="Прямоугольник 2"/>
          <p:cNvSpPr/>
          <p:nvPr/>
        </p:nvSpPr>
        <p:spPr>
          <a:xfrm>
            <a:off x="593381" y="2284042"/>
            <a:ext cx="3964551" cy="933126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 smtClean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ВЫБЕЖАЛА ЧЕРЕЗ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 smtClean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ДВЕРЬ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93380" y="3728365"/>
            <a:ext cx="4108015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 smtClean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ВЫСКОЧИЛА В ОКНО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7667" y="4637330"/>
            <a:ext cx="4093727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 smtClean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НЕ УСПЕЛА УБЕЖАТЬ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7" name="Рисунок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11096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Кто посадил репку?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77678" y="2819400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 smtClean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ВНУЧКА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7668" y="3728365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 smtClean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ДЕД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7668" y="4637330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 smtClean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БАБКА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7" name="Рисунок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  <p:pic>
        <p:nvPicPr>
          <p:cNvPr id="9" name="Содержимое 8" descr="3455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3353091" y="2244437"/>
            <a:ext cx="5427228" cy="3226186"/>
          </a:xfrm>
        </p:spPr>
      </p:pic>
    </p:spTree>
    <p:extLst>
      <p:ext uri="{BB962C8B-B14F-4D97-AF65-F5344CB8AC3E}">
        <p14:creationId xmlns:p14="http://schemas.microsoft.com/office/powerpoint/2010/main" xmlns="" val="567697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Как звали собачку, которая помогала тянуть репку?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77678" y="2819400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 smtClean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БАРБОС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93381" y="3728365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 smtClean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ТРЕЗОР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7668" y="4637330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 smtClean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ЖУЧКА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7" name="Рисунок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  <p:pic>
        <p:nvPicPr>
          <p:cNvPr id="9" name="Содержимое 8" descr="main_652620_original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4253346" y="1763755"/>
            <a:ext cx="3697971" cy="4477142"/>
          </a:xfrm>
        </p:spPr>
      </p:pic>
    </p:spTree>
    <p:extLst>
      <p:ext uri="{BB962C8B-B14F-4D97-AF65-F5344CB8AC3E}">
        <p14:creationId xmlns:p14="http://schemas.microsoft.com/office/powerpoint/2010/main" xmlns="" val="1002410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Кто последним пришел тянуть репку?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68616" y="1965961"/>
            <a:ext cx="4291974" cy="4477042"/>
          </a:xfrm>
        </p:spPr>
      </p:pic>
      <p:sp>
        <p:nvSpPr>
          <p:cNvPr id="3" name="Прямоугольник 2"/>
          <p:cNvSpPr/>
          <p:nvPr/>
        </p:nvSpPr>
        <p:spPr>
          <a:xfrm>
            <a:off x="591965" y="2819400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 smtClean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МЫШКА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7668" y="3728365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 smtClean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КОШКА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7668" y="4637330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 smtClean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ВНУЧКА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7" name="Рисунок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05556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1832" y="595745"/>
            <a:ext cx="7406640" cy="135636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Что приносила коза своим деткам?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77678" y="2819400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 smtClean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ВОДУ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93381" y="3728365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noProof="0" dirty="0" smtClean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КЕФИР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7668" y="4637330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 smtClean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МОЛОКО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7" name="Рисунок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  <p:pic>
        <p:nvPicPr>
          <p:cNvPr id="9" name="Содержимое 8" descr="i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4045528" y="1913486"/>
            <a:ext cx="3949718" cy="4086163"/>
          </a:xfrm>
        </p:spPr>
      </p:pic>
    </p:spTree>
    <p:extLst>
      <p:ext uri="{BB962C8B-B14F-4D97-AF65-F5344CB8AC3E}">
        <p14:creationId xmlns:p14="http://schemas.microsoft.com/office/powerpoint/2010/main" xmlns="" val="1153197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ОТГАДАЙ СКАЗОЧНОГО ГЕРОЯ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701880" y="1898087"/>
            <a:ext cx="3566160" cy="777240"/>
          </a:xfrm>
        </p:spPr>
        <p:txBody>
          <a:bodyPr/>
          <a:lstStyle/>
          <a:p>
            <a:pPr algn="ctr"/>
            <a:r>
              <a:rPr lang="ru-RU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МЫШКА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34290" indent="0">
              <a:buNone/>
            </a:pPr>
            <a:r>
              <a:rPr lang="ru-RU" sz="2400" b="1" dirty="0">
                <a:solidFill>
                  <a:schemeClr val="tx1"/>
                </a:solidFill>
              </a:rPr>
              <a:t>Всех важней она в загадке,</a:t>
            </a:r>
          </a:p>
          <a:p>
            <a:pPr marL="34290" indent="0">
              <a:buNone/>
            </a:pPr>
            <a:r>
              <a:rPr lang="ru-RU" sz="2400" b="1" dirty="0">
                <a:solidFill>
                  <a:schemeClr val="tx1"/>
                </a:solidFill>
              </a:rPr>
              <a:t>Хоть и в погребе жила:</a:t>
            </a:r>
          </a:p>
          <a:p>
            <a:pPr marL="34290" indent="0">
              <a:buNone/>
            </a:pPr>
            <a:r>
              <a:rPr lang="ru-RU" sz="2400" b="1" dirty="0">
                <a:solidFill>
                  <a:schemeClr val="tx1"/>
                </a:solidFill>
              </a:rPr>
              <a:t>Репку вытащить из грядки</a:t>
            </a:r>
          </a:p>
          <a:p>
            <a:pPr marL="34290" indent="0">
              <a:buNone/>
            </a:pPr>
            <a:r>
              <a:rPr lang="ru-RU" sz="2400" b="1" dirty="0">
                <a:solidFill>
                  <a:schemeClr val="tx1"/>
                </a:solidFill>
              </a:rPr>
              <a:t>Деду с бабкой помогла.</a:t>
            </a:r>
          </a:p>
          <a:p>
            <a:pPr marL="34290" indent="0">
              <a:buNone/>
            </a:pPr>
            <a:endParaRPr lang="ru-RU" dirty="0"/>
          </a:p>
        </p:txBody>
      </p:sp>
      <p:pic>
        <p:nvPicPr>
          <p:cNvPr id="6" name="Рисунок 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  <p:pic>
        <p:nvPicPr>
          <p:cNvPr id="8" name="Содержимое 7" descr="3460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4890655" y="2757055"/>
            <a:ext cx="3560618" cy="3186545"/>
          </a:xfrm>
        </p:spPr>
      </p:pic>
    </p:spTree>
    <p:extLst>
      <p:ext uri="{BB962C8B-B14F-4D97-AF65-F5344CB8AC3E}">
        <p14:creationId xmlns:p14="http://schemas.microsoft.com/office/powerpoint/2010/main" xmlns="" val="1938063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Кто выдавал себя за козу?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14204" y="1965960"/>
            <a:ext cx="3477374" cy="4519246"/>
          </a:xfrm>
        </p:spPr>
      </p:pic>
      <p:sp>
        <p:nvSpPr>
          <p:cNvPr id="3" name="Прямоугольник 2"/>
          <p:cNvSpPr/>
          <p:nvPr/>
        </p:nvSpPr>
        <p:spPr>
          <a:xfrm>
            <a:off x="577678" y="2819400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 smtClean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ВОЛК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93381" y="3728365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 smtClean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ЛИСА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7668" y="4637330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 smtClean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МЕДВЕДЬ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7" name="Рисунок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64366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Где спрятался один козленочек?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76256" y="2049087"/>
            <a:ext cx="4146430" cy="4157750"/>
          </a:xfrm>
        </p:spPr>
      </p:pic>
      <p:sp>
        <p:nvSpPr>
          <p:cNvPr id="3" name="Прямоугольник 2"/>
          <p:cNvSpPr/>
          <p:nvPr/>
        </p:nvSpPr>
        <p:spPr>
          <a:xfrm>
            <a:off x="577678" y="2819400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noProof="0" dirty="0" smtClean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В ШКАФУ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93381" y="3728365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 smtClean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В ПЕЧКЕ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7667" y="4637330"/>
            <a:ext cx="2817019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noProof="0" dirty="0" smtClean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ПОД ЛАВКОЙ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7" name="Рисунок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16218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Чего </a:t>
            </a:r>
            <a:r>
              <a:rPr lang="ru-RU" sz="3600" b="1" dirty="0">
                <a:solidFill>
                  <a:srgbClr val="002060"/>
                </a:solidFill>
              </a:rPr>
              <a:t>поначалу не хватало </a:t>
            </a:r>
            <a:r>
              <a:rPr lang="ru-RU" sz="3600" b="1" dirty="0" smtClean="0">
                <a:solidFill>
                  <a:srgbClr val="002060"/>
                </a:solidFill>
              </a:rPr>
              <a:t>бычку из сказки «Бычок – смоляной бочок»?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77678" y="2819400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 smtClean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УШЕЙ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93381" y="3728365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noProof="0" dirty="0" smtClean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РОЖЕК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07668" y="4637330"/>
            <a:ext cx="2347914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 smtClean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ХВОСТА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93698" y="1965960"/>
            <a:ext cx="4058264" cy="4505178"/>
          </a:xfrm>
          <a:prstGeom prst="rect">
            <a:avLst/>
          </a:prstGeom>
        </p:spPr>
      </p:pic>
      <p:pic>
        <p:nvPicPr>
          <p:cNvPr id="11" name="Рисунок 1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04594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Почему </a:t>
            </a:r>
            <a:r>
              <a:rPr lang="ru-RU" sz="3600" b="1" dirty="0">
                <a:solidFill>
                  <a:srgbClr val="002060"/>
                </a:solidFill>
              </a:rPr>
              <a:t>медведь не смог съесть бычка?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36999" y="2210335"/>
            <a:ext cx="4523913" cy="1105486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noProof="0" dirty="0" smtClean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БЫЧОК ОЧЕНЬ БЫСТРО БЕГАЛ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6770" y="3750480"/>
            <a:ext cx="4484369" cy="1373410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 smtClean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ОН ПРИЛИП К СМОЛЯНОМУ БОКУ БЫЧКА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4533" y="5558549"/>
            <a:ext cx="4486605" cy="1011747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noProof="0" dirty="0" smtClean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МЕДВЕДЬ ПОНЯЛ, ЧТО БЫЧОК НЕНАСТОЯЩИЙ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56334" y="1965960"/>
            <a:ext cx="2921508" cy="4604336"/>
          </a:xfrm>
          <a:prstGeom prst="rect">
            <a:avLst/>
          </a:prstGeom>
        </p:spPr>
      </p:pic>
      <p:pic>
        <p:nvPicPr>
          <p:cNvPr id="7" name="Рисунок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70422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Чем </a:t>
            </a:r>
            <a:r>
              <a:rPr lang="ru-RU" sz="3600" b="1" dirty="0">
                <a:solidFill>
                  <a:srgbClr val="002060"/>
                </a:solidFill>
              </a:rPr>
              <a:t>заинька откупился от деда?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77677" y="2602412"/>
            <a:ext cx="4372514" cy="1448546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noProof="0" dirty="0" smtClean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КАПУСТОЙ И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noProof="0" dirty="0" smtClean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КРАСНОЙ ЛЕНТОЧКОЙ ДЛЯ ТАНЮШИ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77677" y="4600348"/>
            <a:ext cx="3065855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noProof="0" dirty="0" smtClean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ЯБЛОКАМИ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58005" y="2313709"/>
            <a:ext cx="2840867" cy="333894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77677" y="5617807"/>
            <a:ext cx="4372514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noProof="0" dirty="0" smtClean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МЕШКОМ МОРКОВКИ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8" name="Рисунок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44121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1990" y="246120"/>
            <a:ext cx="7406640" cy="659027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Calibri"/>
              </a:rPr>
              <a:t>ВЫБЕРИ ИЛЛЮСТРАЦИИ ИЗ ОДНОЙ СКАЗКИ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Рамка 3"/>
          <p:cNvSpPr/>
          <p:nvPr/>
        </p:nvSpPr>
        <p:spPr>
          <a:xfrm>
            <a:off x="3385899" y="910220"/>
            <a:ext cx="2209800" cy="2614748"/>
          </a:xfrm>
          <a:prstGeom prst="frame">
            <a:avLst>
              <a:gd name="adj1" fmla="val 41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Рамка 4"/>
          <p:cNvSpPr/>
          <p:nvPr/>
        </p:nvSpPr>
        <p:spPr>
          <a:xfrm>
            <a:off x="1184529" y="907683"/>
            <a:ext cx="2209800" cy="2614749"/>
          </a:xfrm>
          <a:prstGeom prst="frame">
            <a:avLst>
              <a:gd name="adj1" fmla="val 41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Рамка 5"/>
          <p:cNvSpPr/>
          <p:nvPr/>
        </p:nvSpPr>
        <p:spPr>
          <a:xfrm>
            <a:off x="5596932" y="915293"/>
            <a:ext cx="2209800" cy="2614748"/>
          </a:xfrm>
          <a:prstGeom prst="frame">
            <a:avLst>
              <a:gd name="adj1" fmla="val 41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719" y="3616014"/>
            <a:ext cx="2022011" cy="24326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9821" y="3616014"/>
            <a:ext cx="2022011" cy="24326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85401" y="3616014"/>
            <a:ext cx="2022011" cy="24326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63299" y="3616014"/>
            <a:ext cx="2022011" cy="2432637"/>
          </a:xfrm>
          <a:prstGeom prst="rect">
            <a:avLst/>
          </a:prstGeom>
        </p:spPr>
      </p:pic>
      <p:pic>
        <p:nvPicPr>
          <p:cNvPr id="10" name="Рисунок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552605" y="4222533"/>
            <a:ext cx="4065409" cy="931358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kern="0" spc="50" noProof="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«ТРИ МЕДВЕДЯ»</a:t>
            </a:r>
            <a:endParaRPr kumimoji="0" lang="ru-RU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16763" y="6142233"/>
            <a:ext cx="574013" cy="469582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kern="0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1</a:t>
            </a:r>
            <a:endParaRPr kumimoji="0" lang="ru-RU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73152" y="6142233"/>
            <a:ext cx="574013" cy="469582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kern="0" spc="50" noProof="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2</a:t>
            </a:r>
            <a:endParaRPr kumimoji="0" lang="ru-RU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429541" y="6142233"/>
            <a:ext cx="574013" cy="469582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kern="0" spc="50" noProof="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3</a:t>
            </a:r>
            <a:endParaRPr kumimoji="0" lang="ru-RU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557714" y="6142233"/>
            <a:ext cx="574013" cy="469582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kern="0" spc="50" noProof="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4</a:t>
            </a:r>
            <a:endParaRPr kumimoji="0" lang="ru-RU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2301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7037E-7 L 0.09028 -0.377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4" y="-1886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L -0.13316 -0.3784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67" y="-18935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7 L -0.11857 -0.3798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37" y="-1900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5909" y="215705"/>
            <a:ext cx="7406640" cy="659027"/>
          </a:xfrm>
        </p:spPr>
        <p:txBody>
          <a:bodyPr/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Calibri"/>
              </a:rPr>
              <a:t>ВЫБЕРИ ИЛЛЮСТРАЦИИ ИЗ ОДНОЙ СКАЗКИ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Рамка 2"/>
          <p:cNvSpPr/>
          <p:nvPr/>
        </p:nvSpPr>
        <p:spPr>
          <a:xfrm>
            <a:off x="1170174" y="874732"/>
            <a:ext cx="2209800" cy="2614749"/>
          </a:xfrm>
          <a:prstGeom prst="frame">
            <a:avLst>
              <a:gd name="adj1" fmla="val 41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Рамка 3"/>
          <p:cNvSpPr/>
          <p:nvPr/>
        </p:nvSpPr>
        <p:spPr>
          <a:xfrm>
            <a:off x="3379974" y="874733"/>
            <a:ext cx="2209800" cy="2614748"/>
          </a:xfrm>
          <a:prstGeom prst="frame">
            <a:avLst>
              <a:gd name="adj1" fmla="val 41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Рамка 4"/>
          <p:cNvSpPr/>
          <p:nvPr/>
        </p:nvSpPr>
        <p:spPr>
          <a:xfrm>
            <a:off x="5589774" y="874733"/>
            <a:ext cx="2209800" cy="2614748"/>
          </a:xfrm>
          <a:prstGeom prst="frame">
            <a:avLst>
              <a:gd name="adj1" fmla="val 41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58586" y="3555130"/>
            <a:ext cx="1997988" cy="23860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86679" y="3555130"/>
            <a:ext cx="1997612" cy="23915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0542" y="3544291"/>
            <a:ext cx="1997988" cy="23969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26630" y="3557665"/>
            <a:ext cx="1997988" cy="2383553"/>
          </a:xfrm>
          <a:prstGeom prst="rect">
            <a:avLst/>
          </a:prstGeom>
        </p:spPr>
      </p:pic>
      <p:pic>
        <p:nvPicPr>
          <p:cNvPr id="10" name="Рисунок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709681" y="4148508"/>
            <a:ext cx="5550386" cy="1292002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kern="0" spc="50" noProof="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«КОТ, ПЕТУХ И ЛИСА»</a:t>
            </a:r>
            <a:endParaRPr kumimoji="0" lang="ru-RU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16763" y="6142233"/>
            <a:ext cx="574013" cy="469582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kern="0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1</a:t>
            </a:r>
            <a:endParaRPr kumimoji="0" lang="ru-RU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73152" y="6142233"/>
            <a:ext cx="574013" cy="469582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kern="0" spc="50" noProof="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2</a:t>
            </a:r>
            <a:endParaRPr kumimoji="0" lang="ru-RU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429541" y="6142233"/>
            <a:ext cx="574013" cy="469582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kern="0" spc="50" noProof="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3</a:t>
            </a:r>
            <a:endParaRPr kumimoji="0" lang="ru-RU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557714" y="6142233"/>
            <a:ext cx="574013" cy="469582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kern="0" spc="50" noProof="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4</a:t>
            </a:r>
            <a:endParaRPr kumimoji="0" lang="ru-RU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1127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81481E-6 L 0.08646 -0.373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23" y="-186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0.09705 -0.3761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44" y="-18819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59259E-6 L -0.10833 -0.3745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-1872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5909" y="243840"/>
            <a:ext cx="7406640" cy="659027"/>
          </a:xfrm>
        </p:spPr>
        <p:txBody>
          <a:bodyPr/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Calibri"/>
              </a:rPr>
              <a:t>ВЫБЕРИ ИЛЛЮСТРАЦИИ ИЗ ОДНОЙ СКАЗКИ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Рамка 2"/>
          <p:cNvSpPr/>
          <p:nvPr/>
        </p:nvSpPr>
        <p:spPr>
          <a:xfrm>
            <a:off x="1170174" y="905403"/>
            <a:ext cx="2209800" cy="2614749"/>
          </a:xfrm>
          <a:prstGeom prst="frame">
            <a:avLst>
              <a:gd name="adj1" fmla="val 41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Рамка 3"/>
          <p:cNvSpPr/>
          <p:nvPr/>
        </p:nvSpPr>
        <p:spPr>
          <a:xfrm>
            <a:off x="3379974" y="905404"/>
            <a:ext cx="2209800" cy="2614748"/>
          </a:xfrm>
          <a:prstGeom prst="frame">
            <a:avLst>
              <a:gd name="adj1" fmla="val 41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Рамка 4"/>
          <p:cNvSpPr/>
          <p:nvPr/>
        </p:nvSpPr>
        <p:spPr>
          <a:xfrm>
            <a:off x="5589774" y="905404"/>
            <a:ext cx="2209800" cy="2614748"/>
          </a:xfrm>
          <a:prstGeom prst="frame">
            <a:avLst>
              <a:gd name="adj1" fmla="val 41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6" name="Рисунок 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06792" y="3617712"/>
            <a:ext cx="1990894" cy="23774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07139" y="3617712"/>
            <a:ext cx="1987535" cy="23774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04127" y="3617712"/>
            <a:ext cx="1990894" cy="23774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6774" y="3617712"/>
            <a:ext cx="1860565" cy="237744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863519" y="4340753"/>
            <a:ext cx="3271420" cy="931358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kern="0" spc="50" noProof="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«РЕПКА»</a:t>
            </a:r>
            <a:endParaRPr kumimoji="0" lang="ru-RU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16763" y="6142233"/>
            <a:ext cx="574013" cy="469582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kern="0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1</a:t>
            </a:r>
            <a:endParaRPr kumimoji="0" lang="ru-RU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73152" y="6142233"/>
            <a:ext cx="574013" cy="469582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kern="0" spc="50" noProof="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2</a:t>
            </a:r>
            <a:endParaRPr kumimoji="0" lang="ru-RU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429541" y="6142233"/>
            <a:ext cx="574013" cy="469582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kern="0" spc="50" noProof="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3</a:t>
            </a:r>
            <a:endParaRPr kumimoji="0" lang="ru-RU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557714" y="6142233"/>
            <a:ext cx="574013" cy="469582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kern="0" spc="50" noProof="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4</a:t>
            </a:r>
            <a:endParaRPr kumimoji="0" lang="ru-RU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5732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4.44444E-6 L -0.36215 -0.378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8" y="-1893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44444E-6 L -0.14201 -0.3766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01" y="-1884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44444E-6 L 0.10573 -0.378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78" y="-18935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5909" y="211947"/>
            <a:ext cx="7406640" cy="659027"/>
          </a:xfrm>
        </p:spPr>
        <p:txBody>
          <a:bodyPr/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Calibri"/>
              </a:rPr>
              <a:t>ВЫБЕРИ ИЛЛЮСТРАЦИИ ИЗ ОДНОЙ СКАЗКИ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Рамка 2"/>
          <p:cNvSpPr/>
          <p:nvPr/>
        </p:nvSpPr>
        <p:spPr>
          <a:xfrm>
            <a:off x="1170174" y="873510"/>
            <a:ext cx="2209800" cy="2614749"/>
          </a:xfrm>
          <a:prstGeom prst="frame">
            <a:avLst>
              <a:gd name="adj1" fmla="val 41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Рамка 3"/>
          <p:cNvSpPr/>
          <p:nvPr/>
        </p:nvSpPr>
        <p:spPr>
          <a:xfrm>
            <a:off x="3379974" y="876047"/>
            <a:ext cx="2209800" cy="2614748"/>
          </a:xfrm>
          <a:prstGeom prst="frame">
            <a:avLst>
              <a:gd name="adj1" fmla="val 41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Рамка 4"/>
          <p:cNvSpPr/>
          <p:nvPr/>
        </p:nvSpPr>
        <p:spPr>
          <a:xfrm>
            <a:off x="5589774" y="870974"/>
            <a:ext cx="2209800" cy="2614748"/>
          </a:xfrm>
          <a:prstGeom prst="frame">
            <a:avLst>
              <a:gd name="adj1" fmla="val 41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1173" y="3566499"/>
            <a:ext cx="2053479" cy="24116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41184" y="3566499"/>
            <a:ext cx="2053479" cy="241160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41206" y="3566499"/>
            <a:ext cx="2053479" cy="241160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1195" y="3566499"/>
            <a:ext cx="2053479" cy="2411607"/>
          </a:xfrm>
          <a:prstGeom prst="rect">
            <a:avLst/>
          </a:prstGeom>
        </p:spPr>
      </p:pic>
      <p:pic>
        <p:nvPicPr>
          <p:cNvPr id="10" name="Рисунок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275074" y="4306623"/>
            <a:ext cx="4495309" cy="931358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kern="0" spc="50" noProof="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«ГУСИ - ЛЕБЕДИ»</a:t>
            </a:r>
            <a:endParaRPr kumimoji="0" lang="ru-RU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16763" y="6142233"/>
            <a:ext cx="574013" cy="469582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kern="0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1</a:t>
            </a:r>
            <a:endParaRPr kumimoji="0" lang="ru-RU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73152" y="6142233"/>
            <a:ext cx="574013" cy="469582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kern="0" spc="50" noProof="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2</a:t>
            </a:r>
            <a:endParaRPr kumimoji="0" lang="ru-RU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429541" y="6142233"/>
            <a:ext cx="574013" cy="469582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kern="0" spc="50" noProof="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3</a:t>
            </a:r>
            <a:endParaRPr kumimoji="0" lang="ru-RU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557714" y="6142233"/>
            <a:ext cx="574013" cy="469582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kern="0" spc="50" noProof="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4</a:t>
            </a:r>
            <a:endParaRPr kumimoji="0" lang="ru-RU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454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0.08836 -0.3759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10" y="-1879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09914 -0.3759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48" y="-1879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33333E-6 L -0.11736 -0.3777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8" y="-1888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5909" y="194585"/>
            <a:ext cx="7406640" cy="659028"/>
          </a:xfrm>
        </p:spPr>
        <p:txBody>
          <a:bodyPr/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Calibri"/>
              </a:rPr>
              <a:t>ВЫБЕРИ ИЛЛЮСТРАЦИИ ИЗ ОДНОЙ СКАЗКИ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Рамка 2"/>
          <p:cNvSpPr/>
          <p:nvPr/>
        </p:nvSpPr>
        <p:spPr>
          <a:xfrm>
            <a:off x="5589774" y="853614"/>
            <a:ext cx="2209800" cy="2614748"/>
          </a:xfrm>
          <a:prstGeom prst="frame">
            <a:avLst>
              <a:gd name="adj1" fmla="val 41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Рамка 3"/>
          <p:cNvSpPr/>
          <p:nvPr/>
        </p:nvSpPr>
        <p:spPr>
          <a:xfrm>
            <a:off x="3379974" y="853614"/>
            <a:ext cx="2209800" cy="2614748"/>
          </a:xfrm>
          <a:prstGeom prst="frame">
            <a:avLst>
              <a:gd name="adj1" fmla="val 41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Рамка 4"/>
          <p:cNvSpPr/>
          <p:nvPr/>
        </p:nvSpPr>
        <p:spPr>
          <a:xfrm>
            <a:off x="1170174" y="853613"/>
            <a:ext cx="2209800" cy="2614749"/>
          </a:xfrm>
          <a:prstGeom prst="frame">
            <a:avLst>
              <a:gd name="adj1" fmla="val 41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7" name="Рисунок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34464" y="3529475"/>
            <a:ext cx="2060209" cy="245725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69469" y="3525780"/>
            <a:ext cx="2060209" cy="246095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99459" y="3529475"/>
            <a:ext cx="2060209" cy="24572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8810" y="3529475"/>
            <a:ext cx="2045853" cy="245725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466524" y="4290577"/>
            <a:ext cx="4065409" cy="931358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kern="0" spc="50" noProof="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«ТЕРЕМОК»</a:t>
            </a:r>
            <a:endParaRPr kumimoji="0" lang="ru-RU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16763" y="6142233"/>
            <a:ext cx="574013" cy="469582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kern="0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1</a:t>
            </a:r>
            <a:endParaRPr kumimoji="0" lang="ru-RU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73152" y="6142233"/>
            <a:ext cx="574013" cy="469582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kern="0" spc="50" noProof="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2</a:t>
            </a:r>
            <a:endParaRPr kumimoji="0" lang="ru-RU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429541" y="6142233"/>
            <a:ext cx="574013" cy="469582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kern="0" spc="50" noProof="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3</a:t>
            </a:r>
            <a:endParaRPr kumimoji="0" lang="ru-RU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557714" y="6142233"/>
            <a:ext cx="574013" cy="469582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kern="0" spc="50" noProof="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4</a:t>
            </a:r>
            <a:endParaRPr kumimoji="0" lang="ru-RU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7253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2.22045E-16 L 0.09861 -0.3738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31" y="-1870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22045E-16 L -0.13333 -0.3798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67" y="-19005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48148E-6 L -0.12083 -0.3775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42" y="-1888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ОТГАДАЙ СКАЗОЧНОГО ГЕРОЯ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701880" y="1915340"/>
            <a:ext cx="3566160" cy="777240"/>
          </a:xfrm>
        </p:spPr>
        <p:txBody>
          <a:bodyPr/>
          <a:lstStyle/>
          <a:p>
            <a:pPr algn="ctr"/>
            <a:r>
              <a:rPr lang="ru-RU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МЕДВЕДЬ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34290" indent="0">
              <a:buNone/>
            </a:pPr>
            <a:r>
              <a:rPr lang="ru-RU" sz="2400" b="1" dirty="0">
                <a:solidFill>
                  <a:schemeClr val="tx1"/>
                </a:solidFill>
              </a:rPr>
              <a:t>Отвечайте на вопрос:</a:t>
            </a:r>
          </a:p>
          <a:p>
            <a:pPr marL="34290" indent="0">
              <a:buNone/>
            </a:pPr>
            <a:r>
              <a:rPr lang="ru-RU" sz="2400" b="1" dirty="0">
                <a:solidFill>
                  <a:schemeClr val="tx1"/>
                </a:solidFill>
              </a:rPr>
              <a:t>Кто в корзине Машу нёс,</a:t>
            </a:r>
          </a:p>
          <a:p>
            <a:pPr marL="34290" indent="0">
              <a:buNone/>
            </a:pPr>
            <a:r>
              <a:rPr lang="ru-RU" sz="2400" b="1" dirty="0">
                <a:solidFill>
                  <a:schemeClr val="tx1"/>
                </a:solidFill>
              </a:rPr>
              <a:t>Кто садился на пенёк</a:t>
            </a:r>
          </a:p>
          <a:p>
            <a:pPr marL="34290" indent="0">
              <a:buNone/>
            </a:pPr>
            <a:r>
              <a:rPr lang="ru-RU" sz="2400" b="1" dirty="0">
                <a:solidFill>
                  <a:schemeClr val="tx1"/>
                </a:solidFill>
              </a:rPr>
              <a:t>И хотел съесть пирожок?</a:t>
            </a:r>
          </a:p>
          <a:p>
            <a:pPr marL="34290" indent="0">
              <a:buNone/>
            </a:pPr>
            <a:r>
              <a:rPr lang="ru-RU" sz="2400" b="1" dirty="0" smtClean="0">
                <a:solidFill>
                  <a:schemeClr val="tx1"/>
                </a:solidFill>
              </a:rPr>
              <a:t>Кто </a:t>
            </a:r>
            <a:r>
              <a:rPr lang="ru-RU" sz="2400" b="1" dirty="0">
                <a:solidFill>
                  <a:schemeClr val="tx1"/>
                </a:solidFill>
              </a:rPr>
              <a:t>же это был?</a:t>
            </a:r>
          </a:p>
          <a:p>
            <a:endParaRPr lang="ru-RU" dirty="0"/>
          </a:p>
        </p:txBody>
      </p:sp>
      <p:pic>
        <p:nvPicPr>
          <p:cNvPr id="6" name="Рисунок 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  <p:pic>
        <p:nvPicPr>
          <p:cNvPr id="8" name="Содержимое 7" descr="img_56cadede3de23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5028372" y="2539278"/>
            <a:ext cx="2951847" cy="3869603"/>
          </a:xfrm>
        </p:spPr>
      </p:pic>
    </p:spTree>
    <p:extLst>
      <p:ext uri="{BB962C8B-B14F-4D97-AF65-F5344CB8AC3E}">
        <p14:creationId xmlns:p14="http://schemas.microsoft.com/office/powerpoint/2010/main" xmlns="" val="1472922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6769" y="337625"/>
            <a:ext cx="6555546" cy="617571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428" y="2859237"/>
            <a:ext cx="4783148" cy="1356360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 smtClean="0">
                <a:solidFill>
                  <a:srgbClr val="FF0000"/>
                </a:solidFill>
              </a:rPr>
              <a:t>МОЛОДЦЫ!</a:t>
            </a:r>
            <a:endParaRPr lang="ru-RU" sz="60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055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:sndAc>
          <p:stSnd>
            <p:snd r:embed="rId6" name="chimes.wav"/>
          </p:stSnd>
        </p:sndAc>
      </p:transition>
    </mc:Choice>
    <mc:Fallback>
      <p:transition spd="slow" advClick="0"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ОТГАДАЙ СКАЗОЧНОГО ГЕРОЯ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697730" y="1906714"/>
            <a:ext cx="3566160" cy="777240"/>
          </a:xfrm>
        </p:spPr>
        <p:txBody>
          <a:bodyPr/>
          <a:lstStyle/>
          <a:p>
            <a:pPr algn="ctr"/>
            <a:r>
              <a:rPr lang="ru-RU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КОЛОБОК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34290" indent="0">
              <a:buNone/>
            </a:pPr>
            <a:r>
              <a:rPr lang="ru-RU" sz="2400" b="1" dirty="0">
                <a:solidFill>
                  <a:schemeClr val="tx1"/>
                </a:solidFill>
              </a:rPr>
              <a:t>На сметане мешен,</a:t>
            </a:r>
            <a:br>
              <a:rPr lang="ru-RU" sz="2400" b="1" dirty="0">
                <a:solidFill>
                  <a:schemeClr val="tx1"/>
                </a:solidFill>
              </a:rPr>
            </a:br>
            <a:r>
              <a:rPr lang="ru-RU" sz="2400" b="1" dirty="0">
                <a:solidFill>
                  <a:schemeClr val="tx1"/>
                </a:solidFill>
              </a:rPr>
              <a:t>На окошке стужен,</a:t>
            </a:r>
            <a:br>
              <a:rPr lang="ru-RU" sz="2400" b="1" dirty="0">
                <a:solidFill>
                  <a:schemeClr val="tx1"/>
                </a:solidFill>
              </a:rPr>
            </a:br>
            <a:r>
              <a:rPr lang="ru-RU" sz="2400" b="1" dirty="0">
                <a:solidFill>
                  <a:schemeClr val="tx1"/>
                </a:solidFill>
              </a:rPr>
              <a:t>Круглый бок, румяный бок.</a:t>
            </a:r>
            <a:br>
              <a:rPr lang="ru-RU" sz="2400" b="1" dirty="0">
                <a:solidFill>
                  <a:schemeClr val="tx1"/>
                </a:solidFill>
              </a:rPr>
            </a:br>
            <a:r>
              <a:rPr lang="ru-RU" sz="2400" b="1" dirty="0">
                <a:solidFill>
                  <a:schemeClr val="tx1"/>
                </a:solidFill>
              </a:rPr>
              <a:t>Покатился ….</a:t>
            </a:r>
          </a:p>
        </p:txBody>
      </p:sp>
      <p:pic>
        <p:nvPicPr>
          <p:cNvPr id="6" name="Рисунок 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  <p:pic>
        <p:nvPicPr>
          <p:cNvPr id="8" name="Содержимое 7" descr="phpky7ZFS_Nnemotablica-Kolobok_html_3a209f208d951933.pn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4302947" y="2840182"/>
            <a:ext cx="4131007" cy="2909372"/>
          </a:xfrm>
        </p:spPr>
      </p:pic>
    </p:spTree>
    <p:extLst>
      <p:ext uri="{BB962C8B-B14F-4D97-AF65-F5344CB8AC3E}">
        <p14:creationId xmlns:p14="http://schemas.microsoft.com/office/powerpoint/2010/main" xmlns="" val="1269693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ОТГАДАЙ СКАЗОЧНОГО ГЕРОЯ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697730" y="1915340"/>
            <a:ext cx="3566160" cy="777240"/>
          </a:xfrm>
        </p:spPr>
        <p:txBody>
          <a:bodyPr/>
          <a:lstStyle/>
          <a:p>
            <a:pPr algn="ctr"/>
            <a:r>
              <a:rPr lang="ru-RU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ВОЛК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34290" indent="0">
              <a:buNone/>
            </a:pPr>
            <a:r>
              <a:rPr lang="ru-RU" sz="2400" b="1" dirty="0">
                <a:solidFill>
                  <a:schemeClr val="tx1"/>
                </a:solidFill>
              </a:rPr>
              <a:t>Нравом зол, цветом сер,</a:t>
            </a:r>
            <a:br>
              <a:rPr lang="ru-RU" sz="2400" b="1" dirty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>Шесть козляток </a:t>
            </a:r>
            <a:r>
              <a:rPr lang="ru-RU" sz="2400" b="1" dirty="0">
                <a:solidFill>
                  <a:schemeClr val="tx1"/>
                </a:solidFill>
              </a:rPr>
              <a:t>он съел.</a:t>
            </a:r>
          </a:p>
        </p:txBody>
      </p:sp>
      <p:pic>
        <p:nvPicPr>
          <p:cNvPr id="6" name="Рисунок 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  <p:pic>
        <p:nvPicPr>
          <p:cNvPr id="9" name="Содержимое 8" descr="volk-i-kozlyata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4556631" y="2715492"/>
            <a:ext cx="4237541" cy="3061853"/>
          </a:xfrm>
        </p:spPr>
      </p:pic>
    </p:spTree>
    <p:extLst>
      <p:ext uri="{BB962C8B-B14F-4D97-AF65-F5344CB8AC3E}">
        <p14:creationId xmlns:p14="http://schemas.microsoft.com/office/powerpoint/2010/main" xmlns="" val="3019610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ОТГАДАЙ СКАЗОЧНОГО ГЕРОЯ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697730" y="1923967"/>
            <a:ext cx="3566160" cy="777240"/>
          </a:xfrm>
        </p:spPr>
        <p:txBody>
          <a:bodyPr/>
          <a:lstStyle/>
          <a:p>
            <a:pPr algn="ctr"/>
            <a:r>
              <a:rPr lang="ru-RU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ГУСИ – ЛЕБЕДИ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57250" y="1967099"/>
            <a:ext cx="3566160" cy="3383280"/>
          </a:xfrm>
        </p:spPr>
        <p:txBody>
          <a:bodyPr>
            <a:noAutofit/>
          </a:bodyPr>
          <a:lstStyle/>
          <a:p>
            <a:pPr marL="34290" indent="0">
              <a:buNone/>
            </a:pPr>
            <a:r>
              <a:rPr lang="ru-RU" sz="2000" b="1" dirty="0">
                <a:solidFill>
                  <a:schemeClr val="tx1"/>
                </a:solidFill>
              </a:rPr>
              <a:t>Не доглядела за братом сестра,</a:t>
            </a:r>
            <a:br>
              <a:rPr lang="ru-RU" sz="2000" b="1" dirty="0">
                <a:solidFill>
                  <a:schemeClr val="tx1"/>
                </a:solidFill>
              </a:rPr>
            </a:br>
            <a:r>
              <a:rPr lang="ru-RU" sz="2000" b="1" dirty="0">
                <a:solidFill>
                  <a:schemeClr val="tx1"/>
                </a:solidFill>
              </a:rPr>
              <a:t>И долго искала мальчишку она.</a:t>
            </a:r>
            <a:br>
              <a:rPr lang="ru-RU" sz="2000" b="1" dirty="0">
                <a:solidFill>
                  <a:schemeClr val="tx1"/>
                </a:solidFill>
              </a:rPr>
            </a:br>
            <a:r>
              <a:rPr lang="ru-RU" sz="2000" b="1" dirty="0">
                <a:solidFill>
                  <a:schemeClr val="tx1"/>
                </a:solidFill>
              </a:rPr>
              <a:t>Помогла ей волшебная речка,</a:t>
            </a:r>
            <a:br>
              <a:rPr lang="ru-RU" sz="2000" b="1" dirty="0">
                <a:solidFill>
                  <a:schemeClr val="tx1"/>
                </a:solidFill>
              </a:rPr>
            </a:br>
            <a:r>
              <a:rPr lang="ru-RU" sz="2000" b="1" dirty="0">
                <a:solidFill>
                  <a:schemeClr val="tx1"/>
                </a:solidFill>
              </a:rPr>
              <a:t>Пирожков испекла русская печка.</a:t>
            </a:r>
            <a:br>
              <a:rPr lang="ru-RU" sz="2000" b="1" dirty="0">
                <a:solidFill>
                  <a:schemeClr val="tx1"/>
                </a:solidFill>
              </a:rPr>
            </a:br>
            <a:r>
              <a:rPr lang="ru-RU" sz="2000" b="1" dirty="0">
                <a:solidFill>
                  <a:schemeClr val="tx1"/>
                </a:solidFill>
              </a:rPr>
              <a:t>От птиц под яблоней укрылись дети.</a:t>
            </a:r>
            <a:br>
              <a:rPr lang="ru-RU" sz="2000" b="1" dirty="0">
                <a:solidFill>
                  <a:schemeClr val="tx1"/>
                </a:solidFill>
              </a:rPr>
            </a:br>
            <a:r>
              <a:rPr lang="ru-RU" sz="2000" b="1" dirty="0">
                <a:solidFill>
                  <a:schemeClr val="tx1"/>
                </a:solidFill>
              </a:rPr>
              <a:t>Что за птицы были эти?</a:t>
            </a:r>
            <a:r>
              <a:rPr lang="ru-RU" sz="2400" b="1" dirty="0">
                <a:solidFill>
                  <a:schemeClr val="tx1"/>
                </a:solidFill>
              </a:rPr>
              <a:t> </a:t>
            </a:r>
          </a:p>
        </p:txBody>
      </p:sp>
      <p:pic>
        <p:nvPicPr>
          <p:cNvPr id="6" name="Рисунок 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  <p:pic>
        <p:nvPicPr>
          <p:cNvPr id="8" name="Содержимое 7" descr="hello_html_11eb6b43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4746252" y="2719388"/>
            <a:ext cx="3477370" cy="3382962"/>
          </a:xfrm>
        </p:spPr>
      </p:pic>
    </p:spTree>
    <p:extLst>
      <p:ext uri="{BB962C8B-B14F-4D97-AF65-F5344CB8AC3E}">
        <p14:creationId xmlns:p14="http://schemas.microsoft.com/office/powerpoint/2010/main" xmlns="" val="1432805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ОТГАДАЙ СКАЗОЧНОГО ГЕРОЯ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554388"/>
          </a:xfrm>
        </p:spPr>
        <p:txBody>
          <a:bodyPr/>
          <a:lstStyle/>
          <a:p>
            <a:pPr algn="ctr"/>
            <a:r>
              <a:rPr lang="ru-RU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ЛИСА</a:t>
            </a:r>
            <a:endParaRPr lang="ru-RU" dirty="0"/>
          </a:p>
          <a:p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34290" lvl="0" indent="0" defTabSz="914400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r>
              <a:rPr lang="ru-RU" sz="1800" dirty="0">
                <a:solidFill>
                  <a:prstClr val="black"/>
                </a:solidFill>
              </a:rPr>
              <a:t/>
            </a:r>
            <a:br>
              <a:rPr lang="ru-RU" sz="1800" dirty="0">
                <a:solidFill>
                  <a:prstClr val="black"/>
                </a:solidFill>
              </a:rPr>
            </a:br>
            <a:endParaRPr lang="ru-RU" sz="1800" dirty="0">
              <a:solidFill>
                <a:prstClr val="black"/>
              </a:solidFill>
            </a:endParaRPr>
          </a:p>
          <a:p>
            <a:endParaRPr lang="ru-RU" dirty="0"/>
          </a:p>
        </p:txBody>
      </p:sp>
      <p:pic>
        <p:nvPicPr>
          <p:cNvPr id="6" name="Рисунок 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017917" y="2776272"/>
            <a:ext cx="30192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Эта рыжая плутовка</a:t>
            </a:r>
            <a:br>
              <a:rPr lang="ru-RU" b="1" dirty="0">
                <a:solidFill>
                  <a:prstClr val="black"/>
                </a:solidFill>
              </a:rPr>
            </a:br>
            <a:r>
              <a:rPr lang="ru-RU" b="1" dirty="0" err="1">
                <a:solidFill>
                  <a:prstClr val="black"/>
                </a:solidFill>
              </a:rPr>
              <a:t>Колобочка</a:t>
            </a:r>
            <a:r>
              <a:rPr lang="ru-RU" b="1" dirty="0">
                <a:solidFill>
                  <a:prstClr val="black"/>
                </a:solidFill>
              </a:rPr>
              <a:t> съела ловко.</a:t>
            </a:r>
            <a:endParaRPr lang="ru-RU" dirty="0"/>
          </a:p>
        </p:txBody>
      </p:sp>
      <p:pic>
        <p:nvPicPr>
          <p:cNvPr id="10" name="Содержимое 9" descr="57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682838" y="2551980"/>
            <a:ext cx="3342246" cy="3622818"/>
          </a:xfrm>
        </p:spPr>
      </p:pic>
    </p:spTree>
    <p:extLst>
      <p:ext uri="{BB962C8B-B14F-4D97-AF65-F5344CB8AC3E}">
        <p14:creationId xmlns:p14="http://schemas.microsoft.com/office/powerpoint/2010/main" xmlns="" val="2880619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heme/theme1.xml><?xml version="1.0" encoding="utf-8"?>
<a:theme xmlns:a="http://schemas.openxmlformats.org/drawingml/2006/main" name="Базис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Базис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TM03457444[[fn=Основа]]</Template>
  <TotalTime>1327</TotalTime>
  <Words>861</Words>
  <Application>Microsoft Office PowerPoint</Application>
  <PresentationFormat>Экран (4:3)</PresentationFormat>
  <Paragraphs>268</Paragraphs>
  <Slides>50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Базис</vt:lpstr>
      <vt:lpstr>Мультимедийная ИГРА  ПО Щучьему веленью</vt:lpstr>
      <vt:lpstr>Слайд 2</vt:lpstr>
      <vt:lpstr>ОТГАДАЙ СКАЗОЧНОГО  ГЕРОЯ</vt:lpstr>
      <vt:lpstr>ОТГАДАЙ СКАЗОЧНОГО ГЕРОЯ</vt:lpstr>
      <vt:lpstr>ОТГАДАЙ СКАЗОЧНОГО ГЕРОЯ</vt:lpstr>
      <vt:lpstr>ОТГАДАЙ СКАЗОЧНОГО ГЕРОЯ</vt:lpstr>
      <vt:lpstr>ОТГАДАЙ СКАЗОЧНОГО ГЕРОЯ</vt:lpstr>
      <vt:lpstr>ОТГАДАЙ СКАЗОЧНОГО ГЕРОЯ</vt:lpstr>
      <vt:lpstr>ОТГАДАЙ СКАЗОЧНОГО ГЕРОЯ</vt:lpstr>
      <vt:lpstr>ОТГАДАЙ СКАЗОЧНОГО ГЕРОЯ</vt:lpstr>
      <vt:lpstr>УГАДАЙ СКАЗКУ</vt:lpstr>
      <vt:lpstr>УГАДАЙ СКАЗКУ</vt:lpstr>
      <vt:lpstr>УГАДАЙ СКАЗКУ</vt:lpstr>
      <vt:lpstr>УГАДАЙ СКАЗКУ</vt:lpstr>
      <vt:lpstr>УГАДАЙ СКАЗКУ</vt:lpstr>
      <vt:lpstr>УГАДАЙ СКАЗКУ</vt:lpstr>
      <vt:lpstr>УГАДАЙ СКАЗКУ</vt:lpstr>
      <vt:lpstr>ОТГАДАЙ  ЧЬЯ ПЕСЕНКА?</vt:lpstr>
      <vt:lpstr>ОТГАДАЙ  ЧЬЯ ПЕСЕНКА?</vt:lpstr>
      <vt:lpstr>ОТГАДАЙ  ЧЬЯ  ПЕСЕНКА?</vt:lpstr>
      <vt:lpstr>ОТГАДАЙ  ЧЬЯ  ПЕСЕНКА?</vt:lpstr>
      <vt:lpstr>ОТГАДАЙ  ЧЬЯ ПЕСЕНКА?</vt:lpstr>
      <vt:lpstr>ИСПРАВЬ ОШИБКУ В НАЗВАНИИ СКАЗКИ</vt:lpstr>
      <vt:lpstr>Куда положила старуха Колобка после того, как испекла его? </vt:lpstr>
      <vt:lpstr>Что попросила сделать Колобка лиса? </vt:lpstr>
      <vt:lpstr>Кто съел колобка? </vt:lpstr>
      <vt:lpstr>У кого жила курочка Ряба? </vt:lpstr>
      <vt:lpstr>Кто разбил яичко? </vt:lpstr>
      <vt:lpstr>Какое яичко пообещала снести курочка Ряба в утешение деду и бабе? </vt:lpstr>
      <vt:lpstr>Что такое «теремок»? </vt:lpstr>
      <vt:lpstr>Кто первый прибежал к теремку? </vt:lpstr>
      <vt:lpstr>Кто разрушил теремок? </vt:lpstr>
      <vt:lpstr>Что сломала Машенька из сказки «Три медведя»? </vt:lpstr>
      <vt:lpstr>Какого цвета была подушка на стуле Мишутки? </vt:lpstr>
      <vt:lpstr>Как Машенька убежала от медведей? </vt:lpstr>
      <vt:lpstr>Кто посадил репку? </vt:lpstr>
      <vt:lpstr>Как звали собачку, которая помогала тянуть репку? </vt:lpstr>
      <vt:lpstr>Кто последним пришел тянуть репку? </vt:lpstr>
      <vt:lpstr>Что приносила коза своим деткам? </vt:lpstr>
      <vt:lpstr>Кто выдавал себя за козу? </vt:lpstr>
      <vt:lpstr>Где спрятался один козленочек? </vt:lpstr>
      <vt:lpstr>Чего поначалу не хватало бычку из сказки «Бычок – смоляной бочок»?</vt:lpstr>
      <vt:lpstr>Почему медведь не смог съесть бычка?</vt:lpstr>
      <vt:lpstr>Чем заинька откупился от деда?</vt:lpstr>
      <vt:lpstr>ВЫБЕРИ ИЛЛЮСТРАЦИИ ИЗ ОДНОЙ СКАЗКИ</vt:lpstr>
      <vt:lpstr>ВЫБЕРИ ИЛЛЮСТРАЦИИ ИЗ ОДНОЙ СКАЗКИ</vt:lpstr>
      <vt:lpstr>ВЫБЕРИ ИЛЛЮСТРАЦИИ ИЗ ОДНОЙ СКАЗКИ</vt:lpstr>
      <vt:lpstr>ВЫБЕРИ ИЛЛЮСТРАЦИИ ИЗ ОДНОЙ СКАЗКИ</vt:lpstr>
      <vt:lpstr>ВЫБЕРИ ИЛЛЮСТРАЦИИ ИЗ ОДНОЙ СКАЗКИ</vt:lpstr>
      <vt:lpstr>МОЛОДЦЫ!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Субботина</dc:creator>
  <cp:lastModifiedBy>Читатель-1</cp:lastModifiedBy>
  <cp:revision>129</cp:revision>
  <dcterms:created xsi:type="dcterms:W3CDTF">2017-03-08T13:04:03Z</dcterms:created>
  <dcterms:modified xsi:type="dcterms:W3CDTF">2022-05-19T12:48:08Z</dcterms:modified>
</cp:coreProperties>
</file>